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6" r:id="rId1"/>
  </p:sldMasterIdLst>
  <p:notesMasterIdLst>
    <p:notesMasterId r:id="rId16"/>
  </p:notesMasterIdLst>
  <p:sldIdLst>
    <p:sldId id="256" r:id="rId2"/>
    <p:sldId id="304" r:id="rId3"/>
    <p:sldId id="513" r:id="rId4"/>
    <p:sldId id="512" r:id="rId5"/>
    <p:sldId id="514" r:id="rId6"/>
    <p:sldId id="515" r:id="rId7"/>
    <p:sldId id="522" r:id="rId8"/>
    <p:sldId id="441" r:id="rId9"/>
    <p:sldId id="523" r:id="rId10"/>
    <p:sldId id="524" r:id="rId11"/>
    <p:sldId id="526" r:id="rId12"/>
    <p:sldId id="509" r:id="rId13"/>
    <p:sldId id="525" r:id="rId14"/>
    <p:sldId id="527" r:id="rId1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808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12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9" cy="463696"/>
          </a:xfrm>
          <a:prstGeom prst="rect">
            <a:avLst/>
          </a:prstGeom>
        </p:spPr>
        <p:txBody>
          <a:bodyPr vert="horz" lIns="90758" tIns="45380" rIns="90758" bIns="45380" rtlCol="0"/>
          <a:lstStyle>
            <a:lvl1pPr algn="l">
              <a:defRPr sz="1200"/>
            </a:lvl1pPr>
          </a:lstStyle>
          <a:p>
            <a:endParaRPr lang="en-US" dirty="0"/>
          </a:p>
        </p:txBody>
      </p:sp>
      <p:sp>
        <p:nvSpPr>
          <p:cNvPr id="3" name="Date Placeholder 2"/>
          <p:cNvSpPr>
            <a:spLocks noGrp="1"/>
          </p:cNvSpPr>
          <p:nvPr>
            <p:ph type="dt" idx="1"/>
          </p:nvPr>
        </p:nvSpPr>
        <p:spPr>
          <a:xfrm>
            <a:off x="3936174" y="2"/>
            <a:ext cx="3012329" cy="463696"/>
          </a:xfrm>
          <a:prstGeom prst="rect">
            <a:avLst/>
          </a:prstGeom>
        </p:spPr>
        <p:txBody>
          <a:bodyPr vert="horz" lIns="90758" tIns="45380" rIns="90758" bIns="45380" rtlCol="0"/>
          <a:lstStyle>
            <a:lvl1pPr algn="r">
              <a:defRPr sz="1200"/>
            </a:lvl1pPr>
          </a:lstStyle>
          <a:p>
            <a:fld id="{8F7D7DC4-C1AD-403D-A175-0DCDCF590148}" type="datetimeFigureOut">
              <a:rPr lang="en-US" smtClean="0"/>
              <a:t>3/12/2025</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58" tIns="45380" rIns="90758" bIns="45380" rtlCol="0" anchor="ctr"/>
          <a:lstStyle/>
          <a:p>
            <a:endParaRPr lang="en-US" dirty="0"/>
          </a:p>
        </p:txBody>
      </p:sp>
      <p:sp>
        <p:nvSpPr>
          <p:cNvPr id="5" name="Notes Placeholder 4"/>
          <p:cNvSpPr>
            <a:spLocks noGrp="1"/>
          </p:cNvSpPr>
          <p:nvPr>
            <p:ph type="body" sz="quarter" idx="3"/>
          </p:nvPr>
        </p:nvSpPr>
        <p:spPr>
          <a:xfrm>
            <a:off x="695638" y="4444546"/>
            <a:ext cx="5558801" cy="3637020"/>
          </a:xfrm>
          <a:prstGeom prst="rect">
            <a:avLst/>
          </a:prstGeom>
        </p:spPr>
        <p:txBody>
          <a:bodyPr vert="horz" lIns="90758" tIns="45380" rIns="90758" bIns="453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9"/>
            <a:ext cx="3012329" cy="463696"/>
          </a:xfrm>
          <a:prstGeom prst="rect">
            <a:avLst/>
          </a:prstGeom>
        </p:spPr>
        <p:txBody>
          <a:bodyPr vert="horz" lIns="90758" tIns="45380" rIns="90758" bIns="453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4" y="8772379"/>
            <a:ext cx="3012329" cy="463696"/>
          </a:xfrm>
          <a:prstGeom prst="rect">
            <a:avLst/>
          </a:prstGeom>
        </p:spPr>
        <p:txBody>
          <a:bodyPr vert="horz" lIns="90758" tIns="45380" rIns="90758" bIns="45380" rtlCol="0" anchor="b"/>
          <a:lstStyle>
            <a:lvl1pPr algn="r">
              <a:defRPr sz="1200"/>
            </a:lvl1pPr>
          </a:lstStyle>
          <a:p>
            <a:fld id="{B373562F-95EB-449A-A32E-C86BB622F4A2}" type="slidenum">
              <a:rPr lang="en-US" smtClean="0"/>
              <a:t>‹#›</a:t>
            </a:fld>
            <a:endParaRPr lang="en-US" dirty="0"/>
          </a:p>
        </p:txBody>
      </p:sp>
    </p:spTree>
    <p:extLst>
      <p:ext uri="{BB962C8B-B14F-4D97-AF65-F5344CB8AC3E}">
        <p14:creationId xmlns:p14="http://schemas.microsoft.com/office/powerpoint/2010/main" val="174488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583">
              <a:defRPr/>
            </a:pPr>
            <a:fld id="{5C6A4316-B342-4723-A6B0-C838B7851149}" type="slidenum">
              <a:rPr lang="en-US">
                <a:solidFill>
                  <a:prstClr val="black"/>
                </a:solidFill>
                <a:latin typeface="Calibri" panose="020F0502020204030204"/>
              </a:rPr>
              <a:pPr defTabSz="907583">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1633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4316-B342-4723-A6B0-C838B7851149}" type="slidenum">
              <a:rPr lang="en-US" smtClean="0"/>
              <a:t>7</a:t>
            </a:fld>
            <a:endParaRPr lang="en-US" dirty="0"/>
          </a:p>
        </p:txBody>
      </p:sp>
    </p:spTree>
    <p:extLst>
      <p:ext uri="{BB962C8B-B14F-4D97-AF65-F5344CB8AC3E}">
        <p14:creationId xmlns:p14="http://schemas.microsoft.com/office/powerpoint/2010/main" val="33657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4316-B342-4723-A6B0-C838B7851149}" type="slidenum">
              <a:rPr lang="en-US" smtClean="0"/>
              <a:t>8</a:t>
            </a:fld>
            <a:endParaRPr lang="en-US" dirty="0"/>
          </a:p>
        </p:txBody>
      </p:sp>
    </p:spTree>
    <p:extLst>
      <p:ext uri="{BB962C8B-B14F-4D97-AF65-F5344CB8AC3E}">
        <p14:creationId xmlns:p14="http://schemas.microsoft.com/office/powerpoint/2010/main" val="312376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4316-B342-4723-A6B0-C838B7851149}" type="slidenum">
              <a:rPr lang="en-US" smtClean="0"/>
              <a:t>9</a:t>
            </a:fld>
            <a:endParaRPr lang="en-US" dirty="0"/>
          </a:p>
        </p:txBody>
      </p:sp>
    </p:spTree>
    <p:extLst>
      <p:ext uri="{BB962C8B-B14F-4D97-AF65-F5344CB8AC3E}">
        <p14:creationId xmlns:p14="http://schemas.microsoft.com/office/powerpoint/2010/main" val="264554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4316-B342-4723-A6B0-C838B7851149}" type="slidenum">
              <a:rPr lang="en-US" smtClean="0"/>
              <a:t>10</a:t>
            </a:fld>
            <a:endParaRPr lang="en-US" dirty="0"/>
          </a:p>
        </p:txBody>
      </p:sp>
    </p:spTree>
    <p:extLst>
      <p:ext uri="{BB962C8B-B14F-4D97-AF65-F5344CB8AC3E}">
        <p14:creationId xmlns:p14="http://schemas.microsoft.com/office/powerpoint/2010/main" val="419833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4316-B342-4723-A6B0-C838B7851149}" type="slidenum">
              <a:rPr lang="en-US" smtClean="0"/>
              <a:t>11</a:t>
            </a:fld>
            <a:endParaRPr lang="en-US" dirty="0"/>
          </a:p>
        </p:txBody>
      </p:sp>
    </p:spTree>
    <p:extLst>
      <p:ext uri="{BB962C8B-B14F-4D97-AF65-F5344CB8AC3E}">
        <p14:creationId xmlns:p14="http://schemas.microsoft.com/office/powerpoint/2010/main" val="177666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583">
              <a:defRPr/>
            </a:pPr>
            <a:fld id="{5C6A4316-B342-4723-A6B0-C838B7851149}" type="slidenum">
              <a:rPr lang="en-US">
                <a:solidFill>
                  <a:prstClr val="black"/>
                </a:solidFill>
                <a:latin typeface="Calibri" panose="020F0502020204030204"/>
              </a:rPr>
              <a:pPr defTabSz="907583">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1220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583">
              <a:defRPr/>
            </a:pPr>
            <a:fld id="{5C6A4316-B342-4723-A6B0-C838B7851149}" type="slidenum">
              <a:rPr lang="en-US">
                <a:solidFill>
                  <a:prstClr val="black"/>
                </a:solidFill>
                <a:latin typeface="Calibri" panose="020F0502020204030204"/>
              </a:rPr>
              <a:pPr defTabSz="907583">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145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583">
              <a:defRPr/>
            </a:pPr>
            <a:fld id="{5C6A4316-B342-4723-A6B0-C838B7851149}" type="slidenum">
              <a:rPr lang="en-US">
                <a:solidFill>
                  <a:prstClr val="black"/>
                </a:solidFill>
                <a:latin typeface="Calibri" panose="020F0502020204030204"/>
              </a:rPr>
              <a:pPr defTabSz="907583">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2153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204671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310367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415138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40811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291933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11025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90057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75833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182717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66573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4AA900-7141-47A9-86A7-597BF9CC026A}"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369939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AA900-7141-47A9-86A7-597BF9CC026A}" type="datetimeFigureOut">
              <a:rPr lang="en-US" smtClean="0"/>
              <a:t>3/12/2025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818FF-9289-4FED-925C-45D28346A631}" type="slidenum">
              <a:rPr lang="en-US" smtClean="0"/>
              <a:t>‹#›</a:t>
            </a:fld>
            <a:endParaRPr lang="en-US" dirty="0"/>
          </a:p>
        </p:txBody>
      </p:sp>
    </p:spTree>
    <p:extLst>
      <p:ext uri="{BB962C8B-B14F-4D97-AF65-F5344CB8AC3E}">
        <p14:creationId xmlns:p14="http://schemas.microsoft.com/office/powerpoint/2010/main" val="28260197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FCFC1B-88C3-4D48-9D80-3C62CD5B60CF}"/>
              </a:ext>
            </a:extLst>
          </p:cNvPr>
          <p:cNvSpPr txBox="1"/>
          <p:nvPr/>
        </p:nvSpPr>
        <p:spPr>
          <a:xfrm>
            <a:off x="-1" y="2201086"/>
            <a:ext cx="9143999" cy="3270319"/>
          </a:xfrm>
          <a:prstGeom prst="rect">
            <a:avLst/>
          </a:prstGeom>
          <a:noFill/>
        </p:spPr>
        <p:txBody>
          <a:bodyPr wrap="square" rtlCol="0">
            <a:spAutoFit/>
          </a:bodyPr>
          <a:lstStyle/>
          <a:p>
            <a:pPr algn="ctr">
              <a:lnSpc>
                <a:spcPct val="80000"/>
              </a:lnSpc>
            </a:pPr>
            <a:r>
              <a:rPr lang="en-US" sz="5000" b="1" dirty="0">
                <a:solidFill>
                  <a:schemeClr val="accent1">
                    <a:lumMod val="50000"/>
                  </a:schemeClr>
                </a:solidFill>
              </a:rPr>
              <a:t>2025 Workforce Alliance </a:t>
            </a:r>
          </a:p>
          <a:p>
            <a:pPr algn="ctr">
              <a:lnSpc>
                <a:spcPct val="80000"/>
              </a:lnSpc>
            </a:pPr>
            <a:r>
              <a:rPr lang="en-US" sz="5000" b="1" dirty="0">
                <a:solidFill>
                  <a:schemeClr val="accent1">
                    <a:lumMod val="50000"/>
                  </a:schemeClr>
                </a:solidFill>
              </a:rPr>
              <a:t>Board of Directors </a:t>
            </a:r>
          </a:p>
          <a:p>
            <a:pPr algn="ctr">
              <a:lnSpc>
                <a:spcPct val="80000"/>
              </a:lnSpc>
            </a:pPr>
            <a:r>
              <a:rPr lang="en-US" sz="5000" b="1" dirty="0">
                <a:solidFill>
                  <a:schemeClr val="accent1">
                    <a:lumMod val="50000"/>
                  </a:schemeClr>
                </a:solidFill>
              </a:rPr>
              <a:t>Work Plan and Goals </a:t>
            </a:r>
          </a:p>
          <a:p>
            <a:pPr algn="ctr">
              <a:lnSpc>
                <a:spcPct val="80000"/>
              </a:lnSpc>
            </a:pPr>
            <a:endParaRPr lang="en-US" sz="5000" b="1" dirty="0"/>
          </a:p>
          <a:p>
            <a:pPr algn="ctr">
              <a:lnSpc>
                <a:spcPct val="80000"/>
              </a:lnSpc>
            </a:pPr>
            <a:r>
              <a:rPr lang="en-US" sz="3200" b="1" i="1" dirty="0"/>
              <a:t>March 12, 2025</a:t>
            </a:r>
          </a:p>
          <a:p>
            <a:pPr algn="ctr">
              <a:lnSpc>
                <a:spcPct val="80000"/>
              </a:lnSpc>
            </a:pPr>
            <a:endParaRPr lang="en-US" sz="2550" b="1" dirty="0">
              <a:solidFill>
                <a:srgbClr val="A50021"/>
              </a:solidFill>
            </a:endParaRPr>
          </a:p>
        </p:txBody>
      </p:sp>
      <p:sp>
        <p:nvSpPr>
          <p:cNvPr id="2" name="Rectangle 1">
            <a:extLst>
              <a:ext uri="{FF2B5EF4-FFF2-40B4-BE49-F238E27FC236}">
                <a16:creationId xmlns:a16="http://schemas.microsoft.com/office/drawing/2014/main" id="{CF476F99-AF4E-4CF6-982E-51FB1F67415A}"/>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3E9F53A-E1CB-407A-9A3F-D25416534ED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D625F2F-C8C1-4751-A7FB-A27935B40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705" y="436332"/>
            <a:ext cx="2832588" cy="1555003"/>
          </a:xfrm>
          <a:prstGeom prst="rect">
            <a:avLst/>
          </a:prstGeom>
        </p:spPr>
      </p:pic>
    </p:spTree>
    <p:extLst>
      <p:ext uri="{BB962C8B-B14F-4D97-AF65-F5344CB8AC3E}">
        <p14:creationId xmlns:p14="http://schemas.microsoft.com/office/powerpoint/2010/main" val="337911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950" y="652597"/>
            <a:ext cx="3912097" cy="630942"/>
          </a:xfrm>
          <a:prstGeom prst="rect">
            <a:avLst/>
          </a:prstGeom>
        </p:spPr>
        <p:txBody>
          <a:bodyPr wrap="none">
            <a:spAutoFit/>
          </a:bodyPr>
          <a:lstStyle/>
          <a:p>
            <a:pPr algn="ctr">
              <a:spcBef>
                <a:spcPct val="0"/>
              </a:spcBef>
            </a:pPr>
            <a:r>
              <a:rPr lang="en-US" sz="3500" b="1" dirty="0">
                <a:solidFill>
                  <a:srgbClr val="C00000"/>
                </a:solidFill>
                <a:ea typeface="+mj-ea"/>
                <a:cs typeface="+mj-cs"/>
              </a:rPr>
              <a:t>Home Base Wichita</a:t>
            </a:r>
            <a:r>
              <a:rPr lang="en-US" sz="3500" b="1" dirty="0">
                <a:solidFill>
                  <a:srgbClr val="FF0000"/>
                </a:solidFill>
                <a:ea typeface="+mj-ea"/>
                <a:cs typeface="+mj-cs"/>
              </a:rPr>
              <a:t> </a:t>
            </a:r>
          </a:p>
        </p:txBody>
      </p:sp>
      <p:sp>
        <p:nvSpPr>
          <p:cNvPr id="9" name="Rectangle 1"/>
          <p:cNvSpPr>
            <a:spLocks noChangeArrowheads="1"/>
          </p:cNvSpPr>
          <p:nvPr/>
        </p:nvSpPr>
        <p:spPr bwMode="auto">
          <a:xfrm>
            <a:off x="0" y="90100"/>
            <a:ext cx="6737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Content Placeholder 3">
            <a:extLst>
              <a:ext uri="{FF2B5EF4-FFF2-40B4-BE49-F238E27FC236}">
                <a16:creationId xmlns:a16="http://schemas.microsoft.com/office/drawing/2014/main" id="{22F63215-9809-45A8-8B09-678BAA7CA9F5}"/>
              </a:ext>
            </a:extLst>
          </p:cNvPr>
          <p:cNvPicPr>
            <a:picLocks noGrp="1" noChangeAspect="1"/>
          </p:cNvPicPr>
          <p:nvPr>
            <p:ph idx="1"/>
          </p:nvPr>
        </p:nvPicPr>
        <p:blipFill>
          <a:blip r:embed="rId3"/>
          <a:stretch>
            <a:fillRect/>
          </a:stretch>
        </p:blipFill>
        <p:spPr>
          <a:xfrm>
            <a:off x="592072" y="5247672"/>
            <a:ext cx="7886700" cy="801552"/>
          </a:xfrm>
          <a:prstGeom prst="rect">
            <a:avLst/>
          </a:prstGeom>
        </p:spPr>
      </p:pic>
      <p:sp>
        <p:nvSpPr>
          <p:cNvPr id="10" name="Rectangle 9">
            <a:extLst>
              <a:ext uri="{FF2B5EF4-FFF2-40B4-BE49-F238E27FC236}">
                <a16:creationId xmlns:a16="http://schemas.microsoft.com/office/drawing/2014/main" id="{1A8ADC33-62E4-4556-84C3-2D671E963839}"/>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156CA3-D35B-4781-A01A-F078BE03B4CE}"/>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8FD695F-3990-4BE9-8580-8745D92F1009}"/>
              </a:ext>
            </a:extLst>
          </p:cNvPr>
          <p:cNvSpPr/>
          <p:nvPr/>
        </p:nvSpPr>
        <p:spPr>
          <a:xfrm>
            <a:off x="948267" y="1655983"/>
            <a:ext cx="5909733" cy="2031325"/>
          </a:xfrm>
          <a:prstGeom prst="rect">
            <a:avLst/>
          </a:prstGeom>
        </p:spPr>
        <p:txBody>
          <a:bodyPr wrap="square">
            <a:spAutoFit/>
          </a:bodyPr>
          <a:lstStyle/>
          <a:p>
            <a:r>
              <a:rPr lang="en-US" dirty="0">
                <a:latin typeface="Calibri" panose="020F0502020204030204" pitchFamily="34" charset="0"/>
              </a:rPr>
              <a:t>Accelerated </a:t>
            </a:r>
            <a:r>
              <a:rPr lang="en-US" dirty="0" err="1">
                <a:latin typeface="Calibri" panose="020F0502020204030204" pitchFamily="34" charset="0"/>
              </a:rPr>
              <a:t>AirFrame</a:t>
            </a:r>
            <a:r>
              <a:rPr lang="en-US" dirty="0">
                <a:latin typeface="Calibri" panose="020F0502020204030204" pitchFamily="34" charset="0"/>
              </a:rPr>
              <a:t> &amp; Power (A&amp;P) Program. </a:t>
            </a:r>
          </a:p>
          <a:p>
            <a:endParaRPr lang="en-US" dirty="0">
              <a:latin typeface="Calibri" panose="020F0502020204030204" pitchFamily="34" charset="0"/>
            </a:endParaRPr>
          </a:p>
          <a:p>
            <a:r>
              <a:rPr lang="en-US" dirty="0">
                <a:latin typeface="Calibri" panose="020F0502020204030204" pitchFamily="34" charset="0"/>
              </a:rPr>
              <a:t>Key Partners</a:t>
            </a:r>
          </a:p>
          <a:p>
            <a:pPr marL="285750" indent="-285750">
              <a:buFont typeface="Arial" panose="020B0604020202020204" pitchFamily="34" charset="0"/>
              <a:buChar char="•"/>
            </a:pPr>
            <a:r>
              <a:rPr lang="en-US" dirty="0">
                <a:latin typeface="Calibri" panose="020F0502020204030204" pitchFamily="34" charset="0"/>
              </a:rPr>
              <a:t>Heroes Make America / Manufacturing Institute </a:t>
            </a:r>
          </a:p>
          <a:p>
            <a:pPr marL="285750" indent="-285750">
              <a:buFont typeface="Arial" panose="020B0604020202020204" pitchFamily="34" charset="0"/>
              <a:buChar char="•"/>
            </a:pPr>
            <a:r>
              <a:rPr lang="en-US" dirty="0">
                <a:latin typeface="Calibri" panose="020F0502020204030204" pitchFamily="34" charset="0"/>
              </a:rPr>
              <a:t>Textron Aviation </a:t>
            </a:r>
          </a:p>
          <a:p>
            <a:pPr marL="285750" indent="-285750">
              <a:buFont typeface="Arial" panose="020B0604020202020204" pitchFamily="34" charset="0"/>
              <a:buChar char="•"/>
            </a:pPr>
            <a:r>
              <a:rPr lang="en-US" dirty="0">
                <a:latin typeface="Calibri" panose="020F0502020204030204" pitchFamily="34" charset="0"/>
              </a:rPr>
              <a:t>McConnell Air Force Base</a:t>
            </a:r>
          </a:p>
          <a:p>
            <a:pPr marL="285750" indent="-285750">
              <a:buFont typeface="Arial" panose="020B0604020202020204" pitchFamily="34" charset="0"/>
              <a:buChar char="•"/>
            </a:pPr>
            <a:r>
              <a:rPr lang="en-US" dirty="0">
                <a:latin typeface="Calibri" panose="020F0502020204030204" pitchFamily="34" charset="0"/>
              </a:rPr>
              <a:t>WSU Tech </a:t>
            </a:r>
          </a:p>
        </p:txBody>
      </p:sp>
    </p:spTree>
    <p:extLst>
      <p:ext uri="{BB962C8B-B14F-4D97-AF65-F5344CB8AC3E}">
        <p14:creationId xmlns:p14="http://schemas.microsoft.com/office/powerpoint/2010/main" val="21934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949" y="486141"/>
            <a:ext cx="3912097" cy="630942"/>
          </a:xfrm>
          <a:prstGeom prst="rect">
            <a:avLst/>
          </a:prstGeom>
        </p:spPr>
        <p:txBody>
          <a:bodyPr wrap="none">
            <a:spAutoFit/>
          </a:bodyPr>
          <a:lstStyle/>
          <a:p>
            <a:pPr algn="ctr">
              <a:spcBef>
                <a:spcPct val="0"/>
              </a:spcBef>
            </a:pPr>
            <a:r>
              <a:rPr lang="en-US" sz="3500" b="1" dirty="0">
                <a:solidFill>
                  <a:srgbClr val="C00000"/>
                </a:solidFill>
                <a:ea typeface="+mj-ea"/>
                <a:cs typeface="+mj-cs"/>
              </a:rPr>
              <a:t>Home Base Wichita</a:t>
            </a:r>
            <a:r>
              <a:rPr lang="en-US" sz="3500" b="1" dirty="0">
                <a:solidFill>
                  <a:srgbClr val="FF0000"/>
                </a:solidFill>
                <a:ea typeface="+mj-ea"/>
                <a:cs typeface="+mj-cs"/>
              </a:rPr>
              <a:t> </a:t>
            </a:r>
          </a:p>
        </p:txBody>
      </p:sp>
      <p:sp>
        <p:nvSpPr>
          <p:cNvPr id="9" name="Rectangle 1"/>
          <p:cNvSpPr>
            <a:spLocks noChangeArrowheads="1"/>
          </p:cNvSpPr>
          <p:nvPr/>
        </p:nvSpPr>
        <p:spPr bwMode="auto">
          <a:xfrm>
            <a:off x="0" y="90100"/>
            <a:ext cx="6737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Content Placeholder 3">
            <a:extLst>
              <a:ext uri="{FF2B5EF4-FFF2-40B4-BE49-F238E27FC236}">
                <a16:creationId xmlns:a16="http://schemas.microsoft.com/office/drawing/2014/main" id="{22F63215-9809-45A8-8B09-678BAA7CA9F5}"/>
              </a:ext>
            </a:extLst>
          </p:cNvPr>
          <p:cNvPicPr>
            <a:picLocks noGrp="1" noChangeAspect="1"/>
          </p:cNvPicPr>
          <p:nvPr>
            <p:ph idx="1"/>
          </p:nvPr>
        </p:nvPicPr>
        <p:blipFill>
          <a:blip r:embed="rId3"/>
          <a:stretch>
            <a:fillRect/>
          </a:stretch>
        </p:blipFill>
        <p:spPr>
          <a:xfrm>
            <a:off x="628648" y="5662635"/>
            <a:ext cx="7886700" cy="801552"/>
          </a:xfrm>
          <a:prstGeom prst="rect">
            <a:avLst/>
          </a:prstGeom>
        </p:spPr>
      </p:pic>
      <p:sp>
        <p:nvSpPr>
          <p:cNvPr id="10" name="Rectangle 9">
            <a:extLst>
              <a:ext uri="{FF2B5EF4-FFF2-40B4-BE49-F238E27FC236}">
                <a16:creationId xmlns:a16="http://schemas.microsoft.com/office/drawing/2014/main" id="{1A8ADC33-62E4-4556-84C3-2D671E963839}"/>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156CA3-D35B-4781-A01A-F078BE03B4CE}"/>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8FD695F-3990-4BE9-8580-8745D92F1009}"/>
              </a:ext>
            </a:extLst>
          </p:cNvPr>
          <p:cNvSpPr/>
          <p:nvPr/>
        </p:nvSpPr>
        <p:spPr>
          <a:xfrm>
            <a:off x="67370" y="989672"/>
            <a:ext cx="9143999" cy="430887"/>
          </a:xfrm>
          <a:prstGeom prst="rect">
            <a:avLst/>
          </a:prstGeom>
        </p:spPr>
        <p:txBody>
          <a:bodyPr wrap="square">
            <a:spAutoFit/>
          </a:bodyPr>
          <a:lstStyle/>
          <a:p>
            <a:pPr algn="ctr"/>
            <a:r>
              <a:rPr lang="en-US" sz="2200" b="1" dirty="0">
                <a:latin typeface="Calibri" panose="020F0502020204030204" pitchFamily="34" charset="0"/>
              </a:rPr>
              <a:t>The Workforce Alliance hosted a kick-off lunch and learn on March 7, 2025 </a:t>
            </a:r>
          </a:p>
        </p:txBody>
      </p:sp>
      <p:pic>
        <p:nvPicPr>
          <p:cNvPr id="4" name="Picture 3">
            <a:extLst>
              <a:ext uri="{FF2B5EF4-FFF2-40B4-BE49-F238E27FC236}">
                <a16:creationId xmlns:a16="http://schemas.microsoft.com/office/drawing/2014/main" id="{6946E105-81B7-4CB8-8943-4B5E1CFB4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39" y="3329263"/>
            <a:ext cx="3037632" cy="2278224"/>
          </a:xfrm>
          <a:prstGeom prst="rect">
            <a:avLst/>
          </a:prstGeom>
          <a:solidFill>
            <a:schemeClr val="bg1"/>
          </a:solidFill>
          <a:ln w="31750">
            <a:solidFill>
              <a:schemeClr val="accent1"/>
            </a:solidFill>
          </a:ln>
        </p:spPr>
      </p:pic>
      <p:pic>
        <p:nvPicPr>
          <p:cNvPr id="8" name="Picture 7">
            <a:extLst>
              <a:ext uri="{FF2B5EF4-FFF2-40B4-BE49-F238E27FC236}">
                <a16:creationId xmlns:a16="http://schemas.microsoft.com/office/drawing/2014/main" id="{874CF7A1-8B80-44F8-B9D4-F1FA37FE64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230" y="3338214"/>
            <a:ext cx="3025697" cy="2269273"/>
          </a:xfrm>
          <a:prstGeom prst="rect">
            <a:avLst/>
          </a:prstGeom>
          <a:ln w="28575">
            <a:solidFill>
              <a:schemeClr val="accent1"/>
            </a:solidFill>
          </a:ln>
        </p:spPr>
      </p:pic>
      <p:pic>
        <p:nvPicPr>
          <p:cNvPr id="13" name="Picture 12">
            <a:extLst>
              <a:ext uri="{FF2B5EF4-FFF2-40B4-BE49-F238E27FC236}">
                <a16:creationId xmlns:a16="http://schemas.microsoft.com/office/drawing/2014/main" id="{5E68E920-2DEB-4313-B1DD-75C6E1BAC0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527" y="1530855"/>
            <a:ext cx="3037632" cy="2278224"/>
          </a:xfrm>
          <a:prstGeom prst="rect">
            <a:avLst/>
          </a:prstGeom>
          <a:ln w="25400">
            <a:solidFill>
              <a:schemeClr val="accent1"/>
            </a:solidFill>
          </a:ln>
        </p:spPr>
      </p:pic>
    </p:spTree>
    <p:extLst>
      <p:ext uri="{BB962C8B-B14F-4D97-AF65-F5344CB8AC3E}">
        <p14:creationId xmlns:p14="http://schemas.microsoft.com/office/powerpoint/2010/main" val="287725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705" y="560127"/>
            <a:ext cx="8534400" cy="723728"/>
          </a:xfrm>
          <a:prstGeom prst="rect">
            <a:avLst/>
          </a:prstGeom>
        </p:spPr>
        <p:txBody>
          <a:bodyPr vert="horz" anchor="b">
            <a:no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C32D2E">
                    <a:shade val="75000"/>
                  </a:srgbClr>
                </a:solidFill>
                <a:effectLst/>
                <a:uLnTx/>
                <a:uFillTx/>
                <a:latin typeface="Calibri" panose="020F0502020204030204" pitchFamily="34" charset="0"/>
                <a:cs typeface="Calibri" panose="020F0502020204030204" pitchFamily="34" charset="0"/>
              </a:rPr>
              <a:t>One Workforce Gran</a:t>
            </a:r>
            <a:r>
              <a:rPr kumimoji="0" lang="en-US" sz="3500" b="1" i="0" u="none" strike="noStrike" kern="1200" cap="none" spc="0" normalizeH="0" baseline="0" noProof="0" dirty="0">
                <a:ln>
                  <a:noFill/>
                </a:ln>
                <a:solidFill>
                  <a:srgbClr val="C32D2E">
                    <a:shade val="75000"/>
                  </a:srgbClr>
                </a:solidFill>
                <a:effectLst/>
                <a:uLnTx/>
                <a:uFillTx/>
                <a:latin typeface="Cambria"/>
                <a:ea typeface="+mj-ea"/>
                <a:cs typeface="+mj-cs"/>
              </a:rPr>
              <a:t>t</a:t>
            </a:r>
          </a:p>
        </p:txBody>
      </p:sp>
      <p:sp>
        <p:nvSpPr>
          <p:cNvPr id="4" name="AutoShape 4" descr="Senior Community Service Employment Program (SC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F7986DC2-7467-48F7-914A-1176AB580560}"/>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8EA584-52E7-41E1-882E-28E440F2A2AD}"/>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AC7FEF-EA85-4B14-B55D-2ED24C6FE7B4}"/>
              </a:ext>
            </a:extLst>
          </p:cNvPr>
          <p:cNvSpPr txBox="1"/>
          <p:nvPr/>
        </p:nvSpPr>
        <p:spPr>
          <a:xfrm>
            <a:off x="-1" y="1838036"/>
            <a:ext cx="9143999" cy="553998"/>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a:latin typeface="Cambria" panose="02040503050406030204" pitchFamily="18" charset="0"/>
                <a:ea typeface="Cambria" panose="02040503050406030204" pitchFamily="18" charset="0"/>
              </a:rPr>
              <a:t>N</a:t>
            </a:r>
          </a:p>
        </p:txBody>
      </p:sp>
      <p:pic>
        <p:nvPicPr>
          <p:cNvPr id="7" name="Content Placeholder 3">
            <a:extLst>
              <a:ext uri="{FF2B5EF4-FFF2-40B4-BE49-F238E27FC236}">
                <a16:creationId xmlns:a16="http://schemas.microsoft.com/office/drawing/2014/main" id="{CA0F31C3-5147-45CB-84CA-0B72D1BC6455}"/>
              </a:ext>
            </a:extLst>
          </p:cNvPr>
          <p:cNvPicPr>
            <a:picLocks noChangeAspect="1"/>
          </p:cNvPicPr>
          <p:nvPr/>
        </p:nvPicPr>
        <p:blipFill rotWithShape="1">
          <a:blip r:embed="rId3"/>
          <a:srcRect t="35177"/>
          <a:stretch/>
        </p:blipFill>
        <p:spPr>
          <a:xfrm>
            <a:off x="155575" y="1406421"/>
            <a:ext cx="8718258" cy="2783551"/>
          </a:xfrm>
          <a:prstGeom prst="rect">
            <a:avLst/>
          </a:prstGeom>
        </p:spPr>
      </p:pic>
      <p:pic>
        <p:nvPicPr>
          <p:cNvPr id="9" name="Picture 8">
            <a:extLst>
              <a:ext uri="{FF2B5EF4-FFF2-40B4-BE49-F238E27FC236}">
                <a16:creationId xmlns:a16="http://schemas.microsoft.com/office/drawing/2014/main" id="{FCE8DD98-DC5F-48AF-9B59-3E0428859031}"/>
              </a:ext>
            </a:extLst>
          </p:cNvPr>
          <p:cNvPicPr>
            <a:picLocks noChangeAspect="1"/>
          </p:cNvPicPr>
          <p:nvPr/>
        </p:nvPicPr>
        <p:blipFill>
          <a:blip r:embed="rId4"/>
          <a:stretch>
            <a:fillRect/>
          </a:stretch>
        </p:blipFill>
        <p:spPr>
          <a:xfrm>
            <a:off x="2971800" y="2514600"/>
            <a:ext cx="3255845" cy="3393632"/>
          </a:xfrm>
          <a:prstGeom prst="rect">
            <a:avLst/>
          </a:prstGeom>
        </p:spPr>
      </p:pic>
      <p:sp>
        <p:nvSpPr>
          <p:cNvPr id="11" name="Title 1">
            <a:extLst>
              <a:ext uri="{FF2B5EF4-FFF2-40B4-BE49-F238E27FC236}">
                <a16:creationId xmlns:a16="http://schemas.microsoft.com/office/drawing/2014/main" id="{CECCB39C-F569-4EF1-AFBB-4AE79C428DB0}"/>
              </a:ext>
            </a:extLst>
          </p:cNvPr>
          <p:cNvSpPr txBox="1">
            <a:spLocks/>
          </p:cNvSpPr>
          <p:nvPr/>
        </p:nvSpPr>
        <p:spPr>
          <a:xfrm>
            <a:off x="6227645" y="4248849"/>
            <a:ext cx="2667000" cy="990600"/>
          </a:xfrm>
          <a:prstGeom prst="rect">
            <a:avLst/>
          </a:prstGeom>
        </p:spPr>
        <p:txBody>
          <a:bodyPr vert="horz" anchor="b">
            <a:normAutofit fontScale="70000" lnSpcReduction="20000"/>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r>
              <a:rPr lang="en-US" dirty="0"/>
              <a:t>$6,ooo per Eligible Employee </a:t>
            </a:r>
          </a:p>
          <a:p>
            <a:r>
              <a:rPr lang="en-US" dirty="0"/>
              <a:t> </a:t>
            </a:r>
          </a:p>
        </p:txBody>
      </p:sp>
      <p:sp>
        <p:nvSpPr>
          <p:cNvPr id="12" name="Title 1">
            <a:extLst>
              <a:ext uri="{FF2B5EF4-FFF2-40B4-BE49-F238E27FC236}">
                <a16:creationId xmlns:a16="http://schemas.microsoft.com/office/drawing/2014/main" id="{6D840151-D722-4D16-9500-251D824CAE00}"/>
              </a:ext>
            </a:extLst>
          </p:cNvPr>
          <p:cNvSpPr txBox="1">
            <a:spLocks/>
          </p:cNvSpPr>
          <p:nvPr/>
        </p:nvSpPr>
        <p:spPr>
          <a:xfrm>
            <a:off x="293909" y="4419600"/>
            <a:ext cx="2667000" cy="1219200"/>
          </a:xfrm>
          <a:prstGeom prst="rect">
            <a:avLst/>
          </a:prstGeom>
        </p:spPr>
        <p:txBody>
          <a:bodyPr vert="horz" anchor="b">
            <a:normAutofit fontScale="55000" lnSpcReduction="20000"/>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r>
              <a:rPr lang="en-US" dirty="0"/>
              <a:t>Advanced Manufacturing </a:t>
            </a:r>
          </a:p>
          <a:p>
            <a:r>
              <a:rPr lang="en-US" dirty="0"/>
              <a:t>or </a:t>
            </a:r>
          </a:p>
          <a:p>
            <a:r>
              <a:rPr lang="en-US" dirty="0"/>
              <a:t>IT/Computer Science Occupations</a:t>
            </a:r>
          </a:p>
          <a:p>
            <a:r>
              <a:rPr lang="en-US" dirty="0"/>
              <a:t> </a:t>
            </a:r>
          </a:p>
        </p:txBody>
      </p:sp>
    </p:spTree>
    <p:extLst>
      <p:ext uri="{BB962C8B-B14F-4D97-AF65-F5344CB8AC3E}">
        <p14:creationId xmlns:p14="http://schemas.microsoft.com/office/powerpoint/2010/main" val="34785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0628" y="421930"/>
            <a:ext cx="9143999" cy="723728"/>
          </a:xfrm>
          <a:prstGeom prst="rect">
            <a:avLst/>
          </a:prstGeom>
        </p:spPr>
        <p:txBody>
          <a:bodyPr vert="horz" anchor="b">
            <a:no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C32D2E">
                    <a:shade val="75000"/>
                  </a:srgbClr>
                </a:solidFill>
                <a:effectLst/>
                <a:uLnTx/>
                <a:uFillTx/>
                <a:latin typeface="Calibri" panose="020F0502020204030204" pitchFamily="34" charset="0"/>
                <a:cs typeface="Calibri" panose="020F0502020204030204" pitchFamily="34" charset="0"/>
              </a:rPr>
              <a:t>One Workforce </a:t>
            </a:r>
            <a:r>
              <a:rPr kumimoji="0" lang="en-US" sz="3500" b="1" i="0" u="none" strike="noStrike" kern="1200" cap="none" spc="0" normalizeH="0" baseline="0" noProof="0" dirty="0">
                <a:ln>
                  <a:noFill/>
                </a:ln>
                <a:solidFill>
                  <a:srgbClr val="C32D2E">
                    <a:shade val="75000"/>
                  </a:srgbClr>
                </a:solidFill>
                <a:effectLst/>
                <a:uLnTx/>
                <a:uFillTx/>
                <a:cs typeface="Calibri" panose="020F0502020204030204" pitchFamily="34" charset="0"/>
              </a:rPr>
              <a:t>Gran</a:t>
            </a:r>
            <a:r>
              <a:rPr kumimoji="0" lang="en-US" sz="3500" b="1" i="0" u="none" strike="noStrike" kern="1200" cap="none" spc="0" normalizeH="0" baseline="0" noProof="0" dirty="0">
                <a:ln>
                  <a:noFill/>
                </a:ln>
                <a:solidFill>
                  <a:srgbClr val="C32D2E">
                    <a:shade val="75000"/>
                  </a:srgbClr>
                </a:solidFill>
                <a:effectLst/>
                <a:uLnTx/>
                <a:uFillTx/>
                <a:ea typeface="+mj-ea"/>
                <a:cs typeface="+mj-cs"/>
              </a:rPr>
              <a:t>t – Employer Partners</a:t>
            </a:r>
          </a:p>
        </p:txBody>
      </p:sp>
      <p:sp>
        <p:nvSpPr>
          <p:cNvPr id="4" name="AutoShape 4" descr="Senior Community Service Employment Program (SC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F7986DC2-7467-48F7-914A-1176AB580560}"/>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8EA584-52E7-41E1-882E-28E440F2A2AD}"/>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ECCB39C-F569-4EF1-AFBB-4AE79C428DB0}"/>
              </a:ext>
            </a:extLst>
          </p:cNvPr>
          <p:cNvSpPr txBox="1">
            <a:spLocks/>
          </p:cNvSpPr>
          <p:nvPr/>
        </p:nvSpPr>
        <p:spPr>
          <a:xfrm>
            <a:off x="6227645" y="4248849"/>
            <a:ext cx="2667000" cy="990600"/>
          </a:xfrm>
          <a:prstGeom prst="rect">
            <a:avLst/>
          </a:prstGeom>
        </p:spPr>
        <p:txBody>
          <a:bodyPr vert="horz" anchor="b">
            <a:norm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endParaRPr lang="en-US" dirty="0"/>
          </a:p>
        </p:txBody>
      </p:sp>
      <p:sp>
        <p:nvSpPr>
          <p:cNvPr id="3" name="Rectangle 2">
            <a:extLst>
              <a:ext uri="{FF2B5EF4-FFF2-40B4-BE49-F238E27FC236}">
                <a16:creationId xmlns:a16="http://schemas.microsoft.com/office/drawing/2014/main" id="{DA815359-7317-49D9-8792-1B2BAC820CF4}"/>
              </a:ext>
            </a:extLst>
          </p:cNvPr>
          <p:cNvSpPr/>
          <p:nvPr/>
        </p:nvSpPr>
        <p:spPr>
          <a:xfrm>
            <a:off x="354531" y="930850"/>
            <a:ext cx="4132939" cy="5478423"/>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2400" b="1" dirty="0"/>
              <a:t>Aerospace Turbine </a:t>
            </a:r>
            <a:r>
              <a:rPr lang="en-US" sz="2400" b="1" dirty="0" err="1"/>
              <a:t>Rotables</a:t>
            </a:r>
            <a:r>
              <a:rPr lang="en-US" sz="2400" b="1" dirty="0"/>
              <a:t> </a:t>
            </a:r>
          </a:p>
          <a:p>
            <a:pPr marL="285750" indent="-285750">
              <a:buFont typeface="Arial" panose="020B0604020202020204" pitchFamily="34" charset="0"/>
              <a:buChar char="•"/>
            </a:pPr>
            <a:r>
              <a:rPr lang="en-US" sz="2400" b="1" dirty="0"/>
              <a:t>Aero-Tech Engineering </a:t>
            </a:r>
          </a:p>
          <a:p>
            <a:pPr marL="285750" indent="-285750">
              <a:buFont typeface="Arial" panose="020B0604020202020204" pitchFamily="34" charset="0"/>
              <a:buChar char="•"/>
            </a:pPr>
            <a:r>
              <a:rPr lang="en-US" sz="2400" b="1" dirty="0"/>
              <a:t>Airbus Americas</a:t>
            </a:r>
          </a:p>
          <a:p>
            <a:pPr marL="285750" indent="-285750">
              <a:buFont typeface="Arial" panose="020B0604020202020204" pitchFamily="34" charset="0"/>
              <a:buChar char="•"/>
            </a:pPr>
            <a:r>
              <a:rPr lang="en-US" sz="2400" b="1" dirty="0"/>
              <a:t>ANR Leasing </a:t>
            </a:r>
          </a:p>
          <a:p>
            <a:pPr marL="285750" indent="-285750">
              <a:buFont typeface="Arial" panose="020B0604020202020204" pitchFamily="34" charset="0"/>
              <a:buChar char="•"/>
            </a:pPr>
            <a:r>
              <a:rPr lang="en-US" sz="2400" b="1" dirty="0"/>
              <a:t>Bombardier</a:t>
            </a:r>
          </a:p>
          <a:p>
            <a:pPr marL="285750" indent="-285750">
              <a:buFont typeface="Arial" panose="020B0604020202020204" pitchFamily="34" charset="0"/>
              <a:buChar char="•"/>
            </a:pPr>
            <a:r>
              <a:rPr lang="en-US" sz="2400" b="1" dirty="0"/>
              <a:t>Center Industries Corp. </a:t>
            </a:r>
          </a:p>
          <a:p>
            <a:pPr marL="285750" indent="-285750">
              <a:buFont typeface="Arial" panose="020B0604020202020204" pitchFamily="34" charset="0"/>
              <a:buChar char="•"/>
            </a:pPr>
            <a:r>
              <a:rPr lang="en-US" sz="2400" b="1" dirty="0"/>
              <a:t>CMJ Manufacturing Inc. </a:t>
            </a:r>
          </a:p>
          <a:p>
            <a:pPr marL="285750" indent="-285750">
              <a:buFont typeface="Arial" panose="020B0604020202020204" pitchFamily="34" charset="0"/>
              <a:buChar char="•"/>
            </a:pPr>
            <a:r>
              <a:rPr lang="en-US" sz="2400" b="1" dirty="0"/>
              <a:t>Cox Machine </a:t>
            </a:r>
          </a:p>
          <a:p>
            <a:pPr marL="285750" indent="-285750">
              <a:buFont typeface="Arial" panose="020B0604020202020204" pitchFamily="34" charset="0"/>
              <a:buChar char="•"/>
            </a:pPr>
            <a:r>
              <a:rPr lang="en-US" sz="2400" b="1" dirty="0"/>
              <a:t>Creekstone Farms </a:t>
            </a:r>
          </a:p>
          <a:p>
            <a:pPr marL="285750" indent="-285750">
              <a:buFont typeface="Arial" panose="020B0604020202020204" pitchFamily="34" charset="0"/>
              <a:buChar char="•"/>
            </a:pPr>
            <a:r>
              <a:rPr lang="en-US" sz="2400" b="1" dirty="0"/>
              <a:t>Ember Audio Visual </a:t>
            </a:r>
          </a:p>
          <a:p>
            <a:pPr marL="285750" indent="-285750">
              <a:buFont typeface="Arial" panose="020B0604020202020204" pitchFamily="34" charset="0"/>
              <a:buChar char="•"/>
            </a:pPr>
            <a:r>
              <a:rPr lang="en-US" sz="2400" b="1" dirty="0" err="1"/>
              <a:t>Etezazi</a:t>
            </a:r>
            <a:r>
              <a:rPr lang="en-US" sz="2400" b="1" dirty="0"/>
              <a:t> Industries</a:t>
            </a:r>
          </a:p>
          <a:p>
            <a:pPr marL="285750" indent="-285750">
              <a:buFont typeface="Arial" panose="020B0604020202020204" pitchFamily="34" charset="0"/>
              <a:buChar char="•"/>
            </a:pPr>
            <a:r>
              <a:rPr lang="en-US" sz="2400" b="1" dirty="0"/>
              <a:t>Fiber Dynamics</a:t>
            </a:r>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endParaRPr lang="en-US" sz="2200" b="1" dirty="0"/>
          </a:p>
        </p:txBody>
      </p:sp>
      <p:sp>
        <p:nvSpPr>
          <p:cNvPr id="9" name="Rectangle 8">
            <a:extLst>
              <a:ext uri="{FF2B5EF4-FFF2-40B4-BE49-F238E27FC236}">
                <a16:creationId xmlns:a16="http://schemas.microsoft.com/office/drawing/2014/main" id="{D372C782-45CF-4B5F-AEEE-1C7B3781C978}"/>
              </a:ext>
            </a:extLst>
          </p:cNvPr>
          <p:cNvSpPr/>
          <p:nvPr/>
        </p:nvSpPr>
        <p:spPr>
          <a:xfrm>
            <a:off x="4656532" y="1236687"/>
            <a:ext cx="4572000" cy="5262979"/>
          </a:xfrm>
          <a:prstGeom prst="rect">
            <a:avLst/>
          </a:prstGeom>
        </p:spPr>
        <p:txBody>
          <a:bodyPr>
            <a:spAutoFit/>
          </a:bodyPr>
          <a:lstStyle/>
          <a:p>
            <a:pPr marL="285750" indent="-285750">
              <a:buFont typeface="Arial" panose="020B0604020202020204" pitchFamily="34" charset="0"/>
              <a:buChar char="•"/>
            </a:pPr>
            <a:r>
              <a:rPr lang="en-US" sz="2400" b="1" dirty="0"/>
              <a:t>Global Aviation Technologies</a:t>
            </a:r>
          </a:p>
          <a:p>
            <a:pPr marL="285750" indent="-285750">
              <a:buFont typeface="Arial" panose="020B0604020202020204" pitchFamily="34" charset="0"/>
              <a:buChar char="•"/>
            </a:pPr>
            <a:r>
              <a:rPr lang="en-US" sz="2400" b="1" dirty="0"/>
              <a:t>Hall Industrial Services </a:t>
            </a:r>
          </a:p>
          <a:p>
            <a:pPr marL="285750" indent="-285750">
              <a:buFont typeface="Arial" panose="020B0604020202020204" pitchFamily="34" charset="0"/>
              <a:buChar char="•"/>
            </a:pPr>
            <a:r>
              <a:rPr lang="en-US" sz="2400" b="1" dirty="0"/>
              <a:t>Harlow Aerostructures </a:t>
            </a:r>
          </a:p>
          <a:p>
            <a:pPr marL="285750" indent="-285750">
              <a:buFont typeface="Arial" panose="020B0604020202020204" pitchFamily="34" charset="0"/>
              <a:buChar char="•"/>
            </a:pPr>
            <a:r>
              <a:rPr lang="en-US" sz="2400" b="1" dirty="0"/>
              <a:t>Harper Industries</a:t>
            </a:r>
          </a:p>
          <a:p>
            <a:pPr marL="285750" indent="-285750">
              <a:buFont typeface="Arial" panose="020B0604020202020204" pitchFamily="34" charset="0"/>
              <a:buChar char="•"/>
            </a:pPr>
            <a:r>
              <a:rPr lang="en-US" sz="2400" b="1" dirty="0"/>
              <a:t>High Tough Technologies </a:t>
            </a:r>
          </a:p>
          <a:p>
            <a:pPr marL="285750" indent="-285750">
              <a:buFont typeface="Arial" panose="020B0604020202020204" pitchFamily="34" charset="0"/>
              <a:buChar char="•"/>
            </a:pPr>
            <a:r>
              <a:rPr lang="en-US" sz="2400" b="1" dirty="0"/>
              <a:t>HM Dunn </a:t>
            </a:r>
            <a:r>
              <a:rPr lang="en-US" sz="2400" b="1" dirty="0" err="1"/>
              <a:t>Aerosystems</a:t>
            </a:r>
            <a:r>
              <a:rPr lang="en-US" sz="2400" b="1" dirty="0"/>
              <a:t> </a:t>
            </a:r>
          </a:p>
          <a:p>
            <a:pPr marL="285750" indent="-285750">
              <a:buFont typeface="Arial" panose="020B0604020202020204" pitchFamily="34" charset="0"/>
              <a:buChar char="•"/>
            </a:pPr>
            <a:r>
              <a:rPr lang="en-US" sz="2400" b="1" dirty="0" err="1"/>
              <a:t>IdeaTek</a:t>
            </a:r>
            <a:r>
              <a:rPr lang="en-US" sz="2400" b="1" dirty="0"/>
              <a:t> Telcom</a:t>
            </a:r>
          </a:p>
          <a:p>
            <a:pPr marL="285750" indent="-285750">
              <a:buFont typeface="Arial" panose="020B0604020202020204" pitchFamily="34" charset="0"/>
              <a:buChar char="•"/>
            </a:pPr>
            <a:r>
              <a:rPr lang="en-US" sz="2400" b="1" dirty="0"/>
              <a:t>Integra</a:t>
            </a:r>
          </a:p>
          <a:p>
            <a:pPr marL="288925" indent="-288925">
              <a:buFont typeface="Arial" panose="020B0604020202020204" pitchFamily="34" charset="0"/>
              <a:buChar char="•"/>
            </a:pPr>
            <a:r>
              <a:rPr lang="en-US" sz="2400" b="1" dirty="0"/>
              <a:t>JR Custom Metal Products </a:t>
            </a:r>
          </a:p>
          <a:p>
            <a:pPr marL="288925" indent="-288925">
              <a:buFont typeface="Arial" panose="020B0604020202020204" pitchFamily="34" charset="0"/>
              <a:buChar char="•"/>
            </a:pPr>
            <a:r>
              <a:rPr lang="en-US" sz="2400" b="1" dirty="0" err="1"/>
              <a:t>Keycentrix</a:t>
            </a:r>
            <a:endParaRPr lang="en-US" sz="2400" b="1" dirty="0"/>
          </a:p>
          <a:p>
            <a:pPr marL="288925" indent="-288925">
              <a:buFont typeface="Arial" panose="020B0604020202020204" pitchFamily="34" charset="0"/>
              <a:buChar char="•"/>
            </a:pPr>
            <a:r>
              <a:rPr lang="en-US" sz="2400" b="1" dirty="0"/>
              <a:t>Lawn Buddy</a:t>
            </a:r>
          </a:p>
          <a:p>
            <a:pPr marL="288925" indent="-288925">
              <a:buFont typeface="Arial" panose="020B0604020202020204" pitchFamily="34" charset="0"/>
              <a:buChar char="•"/>
            </a:pPr>
            <a:r>
              <a:rPr lang="en-US" sz="2400" b="1" dirty="0"/>
              <a:t>Metal Finishing Company </a:t>
            </a:r>
          </a:p>
          <a:p>
            <a:endParaRPr lang="en-US" sz="2400" b="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94353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428490"/>
            <a:ext cx="9143999" cy="723728"/>
          </a:xfrm>
          <a:prstGeom prst="rect">
            <a:avLst/>
          </a:prstGeom>
        </p:spPr>
        <p:txBody>
          <a:bodyPr vert="horz" anchor="b">
            <a:no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C32D2E">
                    <a:shade val="75000"/>
                  </a:srgbClr>
                </a:solidFill>
                <a:effectLst/>
                <a:uLnTx/>
                <a:uFillTx/>
                <a:cs typeface="Calibri" panose="020F0502020204030204" pitchFamily="34" charset="0"/>
              </a:rPr>
              <a:t>One Workforce Gran</a:t>
            </a:r>
            <a:r>
              <a:rPr kumimoji="0" lang="en-US" sz="3500" b="1" i="0" u="none" strike="noStrike" kern="1200" cap="none" spc="0" normalizeH="0" baseline="0" noProof="0" dirty="0">
                <a:ln>
                  <a:noFill/>
                </a:ln>
                <a:solidFill>
                  <a:srgbClr val="C32D2E">
                    <a:shade val="75000"/>
                  </a:srgbClr>
                </a:solidFill>
                <a:effectLst/>
                <a:uLnTx/>
                <a:uFillTx/>
                <a:ea typeface="+mj-ea"/>
                <a:cs typeface="+mj-cs"/>
              </a:rPr>
              <a:t>t – Employer Partners</a:t>
            </a:r>
          </a:p>
        </p:txBody>
      </p:sp>
      <p:sp>
        <p:nvSpPr>
          <p:cNvPr id="4" name="AutoShape 4" descr="Senior Community Service Employment Program (SC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F7986DC2-7467-48F7-914A-1176AB580560}"/>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8EA584-52E7-41E1-882E-28E440F2A2AD}"/>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ECCB39C-F569-4EF1-AFBB-4AE79C428DB0}"/>
              </a:ext>
            </a:extLst>
          </p:cNvPr>
          <p:cNvSpPr txBox="1">
            <a:spLocks/>
          </p:cNvSpPr>
          <p:nvPr/>
        </p:nvSpPr>
        <p:spPr>
          <a:xfrm>
            <a:off x="6227645" y="4248849"/>
            <a:ext cx="2667000" cy="990600"/>
          </a:xfrm>
          <a:prstGeom prst="rect">
            <a:avLst/>
          </a:prstGeom>
        </p:spPr>
        <p:txBody>
          <a:bodyPr vert="horz" anchor="b">
            <a:norm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endParaRPr lang="en-US" dirty="0"/>
          </a:p>
        </p:txBody>
      </p:sp>
      <p:sp>
        <p:nvSpPr>
          <p:cNvPr id="3" name="Rectangle 2">
            <a:extLst>
              <a:ext uri="{FF2B5EF4-FFF2-40B4-BE49-F238E27FC236}">
                <a16:creationId xmlns:a16="http://schemas.microsoft.com/office/drawing/2014/main" id="{DA815359-7317-49D9-8792-1B2BAC820CF4}"/>
              </a:ext>
            </a:extLst>
          </p:cNvPr>
          <p:cNvSpPr/>
          <p:nvPr/>
        </p:nvSpPr>
        <p:spPr>
          <a:xfrm>
            <a:off x="630356" y="790354"/>
            <a:ext cx="4034950" cy="4893647"/>
          </a:xfrm>
          <a:prstGeom prst="rect">
            <a:avLst/>
          </a:prstGeom>
        </p:spPr>
        <p:txBody>
          <a:bodyPr wrap="square">
            <a:spAutoFit/>
          </a:bodyPr>
          <a:lstStyle/>
          <a:p>
            <a:endParaRPr lang="en-US" sz="2400" b="1" dirty="0"/>
          </a:p>
          <a:p>
            <a:pPr marL="288925" indent="-288925">
              <a:buFont typeface="Arial" panose="020B0604020202020204" pitchFamily="34" charset="0"/>
              <a:buChar char="•"/>
            </a:pPr>
            <a:r>
              <a:rPr lang="en-US" sz="2400" b="1" dirty="0"/>
              <a:t>Midwest Hemp Technology </a:t>
            </a:r>
          </a:p>
          <a:p>
            <a:pPr marL="288925" indent="-288925">
              <a:buFont typeface="Arial" panose="020B0604020202020204" pitchFamily="34" charset="0"/>
              <a:buChar char="•"/>
            </a:pPr>
            <a:r>
              <a:rPr lang="en-US" sz="2400" b="1" dirty="0"/>
              <a:t>Milling Precision Tool Corp </a:t>
            </a:r>
          </a:p>
          <a:p>
            <a:pPr marL="288925" indent="-288925">
              <a:buFont typeface="Arial" panose="020B0604020202020204" pitchFamily="34" charset="0"/>
              <a:buChar char="•"/>
            </a:pPr>
            <a:r>
              <a:rPr lang="en-US" sz="2400" b="1" dirty="0"/>
              <a:t>Net Ability</a:t>
            </a:r>
          </a:p>
          <a:p>
            <a:pPr marL="288925" indent="-288925">
              <a:buFont typeface="Arial" panose="020B0604020202020204" pitchFamily="34" charset="0"/>
              <a:buChar char="•"/>
            </a:pPr>
            <a:r>
              <a:rPr lang="en-US" sz="2400" b="1" dirty="0"/>
              <a:t>NIAR</a:t>
            </a:r>
          </a:p>
          <a:p>
            <a:pPr marL="288925" indent="-288925">
              <a:buFont typeface="Arial" panose="020B0604020202020204" pitchFamily="34" charset="0"/>
              <a:buChar char="•"/>
            </a:pPr>
            <a:r>
              <a:rPr lang="en-US" sz="2400" b="1" dirty="0" err="1"/>
              <a:t>Novacoast</a:t>
            </a:r>
            <a:r>
              <a:rPr lang="en-US" sz="2400" b="1" dirty="0"/>
              <a:t> </a:t>
            </a:r>
          </a:p>
          <a:p>
            <a:pPr marL="288925" indent="-288925">
              <a:buFont typeface="Arial" panose="020B0604020202020204" pitchFamily="34" charset="0"/>
              <a:buChar char="•"/>
            </a:pPr>
            <a:r>
              <a:rPr lang="en-US" sz="2400" b="1" dirty="0" err="1"/>
              <a:t>NovaSoc</a:t>
            </a:r>
            <a:endParaRPr lang="en-US" sz="2400" b="1" dirty="0"/>
          </a:p>
          <a:p>
            <a:pPr marL="288925" indent="-288925">
              <a:buFont typeface="Arial" panose="020B0604020202020204" pitchFamily="34" charset="0"/>
              <a:buChar char="•"/>
            </a:pPr>
            <a:r>
              <a:rPr lang="en-US" sz="2400" b="1" dirty="0"/>
              <a:t>Omni Aerospace </a:t>
            </a:r>
          </a:p>
          <a:p>
            <a:pPr marL="288925" indent="-288925">
              <a:buFont typeface="Arial" panose="020B0604020202020204" pitchFamily="34" charset="0"/>
              <a:buChar char="•"/>
            </a:pPr>
            <a:r>
              <a:rPr lang="en-US" sz="2400" b="1" dirty="0"/>
              <a:t>PB </a:t>
            </a:r>
            <a:r>
              <a:rPr lang="en-US" sz="2400" b="1" dirty="0" err="1"/>
              <a:t>Hoidale</a:t>
            </a:r>
            <a:r>
              <a:rPr lang="en-US" sz="2400" b="1" dirty="0"/>
              <a:t> Co. </a:t>
            </a:r>
          </a:p>
          <a:p>
            <a:pPr marL="288925" indent="-288925">
              <a:buFont typeface="Arial" panose="020B0604020202020204" pitchFamily="34" charset="0"/>
              <a:buChar char="•"/>
            </a:pPr>
            <a:r>
              <a:rPr lang="en-US" sz="2400" b="1" dirty="0" err="1"/>
              <a:t>SnapIT</a:t>
            </a:r>
            <a:r>
              <a:rPr lang="en-US" sz="2400" b="1" dirty="0"/>
              <a:t> Solutions </a:t>
            </a:r>
          </a:p>
          <a:p>
            <a:pPr marL="288925" indent="-288925">
              <a:buFont typeface="Arial" panose="020B0604020202020204" pitchFamily="34" charset="0"/>
              <a:buChar char="•"/>
            </a:pPr>
            <a:r>
              <a:rPr lang="en-US" sz="2400" b="1" dirty="0"/>
              <a:t>Spirit AeroSystems </a:t>
            </a:r>
          </a:p>
          <a:p>
            <a:pPr marL="288925" indent="-288925">
              <a:buFont typeface="Arial" panose="020B0604020202020204" pitchFamily="34" charset="0"/>
              <a:buChar char="•"/>
            </a:pPr>
            <a:r>
              <a:rPr lang="en-US" sz="2400" b="1" dirty="0"/>
              <a:t>Student Startup </a:t>
            </a:r>
          </a:p>
          <a:p>
            <a:endParaRPr lang="en-US" sz="2400" b="1" dirty="0"/>
          </a:p>
        </p:txBody>
      </p:sp>
      <p:sp>
        <p:nvSpPr>
          <p:cNvPr id="5" name="Rectangle 4">
            <a:extLst>
              <a:ext uri="{FF2B5EF4-FFF2-40B4-BE49-F238E27FC236}">
                <a16:creationId xmlns:a16="http://schemas.microsoft.com/office/drawing/2014/main" id="{D32E8959-4506-49E8-9CAC-1A97D55B4B1C}"/>
              </a:ext>
            </a:extLst>
          </p:cNvPr>
          <p:cNvSpPr/>
          <p:nvPr/>
        </p:nvSpPr>
        <p:spPr>
          <a:xfrm>
            <a:off x="4794606" y="1152218"/>
            <a:ext cx="4572000" cy="2308324"/>
          </a:xfrm>
          <a:prstGeom prst="rect">
            <a:avLst/>
          </a:prstGeom>
        </p:spPr>
        <p:txBody>
          <a:bodyPr>
            <a:spAutoFit/>
          </a:bodyPr>
          <a:lstStyle/>
          <a:p>
            <a:pPr marL="342900" indent="-342900">
              <a:buFont typeface="Arial" panose="020B0604020202020204" pitchFamily="34" charset="0"/>
              <a:buChar char="•"/>
            </a:pPr>
            <a:r>
              <a:rPr lang="en-US" sz="2400" b="1" dirty="0"/>
              <a:t>TEC Systems </a:t>
            </a:r>
          </a:p>
          <a:p>
            <a:pPr marL="342900" indent="-342900">
              <a:buFont typeface="Arial" panose="020B0604020202020204" pitchFamily="34" charset="0"/>
              <a:buChar char="•"/>
            </a:pPr>
            <a:r>
              <a:rPr lang="en-US" sz="2400" b="1" dirty="0"/>
              <a:t>Textron Aviation</a:t>
            </a:r>
          </a:p>
          <a:p>
            <a:pPr marL="342900" indent="-342900">
              <a:buFont typeface="Arial" panose="020B0604020202020204" pitchFamily="34" charset="0"/>
              <a:buChar char="•"/>
            </a:pPr>
            <a:r>
              <a:rPr lang="en-US" sz="2400" b="1" dirty="0"/>
              <a:t>The Bradbury Company </a:t>
            </a:r>
          </a:p>
          <a:p>
            <a:pPr marL="342900" indent="-342900">
              <a:buFont typeface="Arial" panose="020B0604020202020204" pitchFamily="34" charset="0"/>
              <a:buChar char="•"/>
            </a:pPr>
            <a:r>
              <a:rPr lang="en-US" sz="2400" b="1" dirty="0"/>
              <a:t>USIC</a:t>
            </a:r>
          </a:p>
          <a:p>
            <a:pPr marL="342900" indent="-342900">
              <a:buFont typeface="Arial" panose="020B0604020202020204" pitchFamily="34" charset="0"/>
              <a:buChar char="•"/>
            </a:pPr>
            <a:r>
              <a:rPr lang="en-US" sz="2400" b="1" dirty="0"/>
              <a:t>Vermillion Incorporated </a:t>
            </a:r>
          </a:p>
          <a:p>
            <a:pPr marL="342900" indent="-342900">
              <a:buFont typeface="Arial" panose="020B0604020202020204" pitchFamily="34" charset="0"/>
              <a:buChar char="•"/>
            </a:pPr>
            <a:r>
              <a:rPr lang="en-US" sz="2400" b="1" dirty="0"/>
              <a:t>Youngers and Sons</a:t>
            </a:r>
          </a:p>
        </p:txBody>
      </p:sp>
    </p:spTree>
    <p:extLst>
      <p:ext uri="{BB962C8B-B14F-4D97-AF65-F5344CB8AC3E}">
        <p14:creationId xmlns:p14="http://schemas.microsoft.com/office/powerpoint/2010/main" val="249588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253A6-F7B8-4D80-B7EA-3F518BCC60B1}"/>
              </a:ext>
            </a:extLst>
          </p:cNvPr>
          <p:cNvSpPr txBox="1"/>
          <p:nvPr/>
        </p:nvSpPr>
        <p:spPr>
          <a:xfrm>
            <a:off x="-13325" y="933450"/>
            <a:ext cx="9157325" cy="584775"/>
          </a:xfrm>
          <a:prstGeom prst="rect">
            <a:avLst/>
          </a:prstGeom>
          <a:noFill/>
        </p:spPr>
        <p:txBody>
          <a:bodyPr wrap="square" rtlCol="0">
            <a:spAutoFit/>
          </a:bodyPr>
          <a:lstStyle/>
          <a:p>
            <a:pPr algn="ctr"/>
            <a:r>
              <a:rPr lang="en-US" sz="3200" b="1" dirty="0"/>
              <a:t>Leveraged Funds</a:t>
            </a:r>
          </a:p>
        </p:txBody>
      </p:sp>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10" y="657798"/>
            <a:ext cx="2007641" cy="1102133"/>
          </a:xfrm>
          <a:prstGeom prst="rect">
            <a:avLst/>
          </a:prstGeom>
        </p:spPr>
      </p:pic>
      <p:pic>
        <p:nvPicPr>
          <p:cNvPr id="6" name="Picture 5">
            <a:extLst>
              <a:ext uri="{FF2B5EF4-FFF2-40B4-BE49-F238E27FC236}">
                <a16:creationId xmlns:a16="http://schemas.microsoft.com/office/drawing/2014/main" id="{350BBCC6-83EE-44C1-9B84-601E64F19380}"/>
              </a:ext>
            </a:extLst>
          </p:cNvPr>
          <p:cNvPicPr>
            <a:picLocks noChangeAspect="1"/>
          </p:cNvPicPr>
          <p:nvPr/>
        </p:nvPicPr>
        <p:blipFill rotWithShape="1">
          <a:blip r:embed="rId3">
            <a:extLst>
              <a:ext uri="{28A0092B-C50C-407E-A947-70E740481C1C}">
                <a14:useLocalDpi xmlns:a14="http://schemas.microsoft.com/office/drawing/2010/main" val="0"/>
              </a:ext>
            </a:extLst>
          </a:blip>
          <a:srcRect l="4293" t="2028" r="1811" b="3480"/>
          <a:stretch/>
        </p:blipFill>
        <p:spPr>
          <a:xfrm>
            <a:off x="2453060" y="933450"/>
            <a:ext cx="4115860" cy="5360165"/>
          </a:xfrm>
          <a:prstGeom prst="rect">
            <a:avLst/>
          </a:prstGeom>
        </p:spPr>
      </p:pic>
      <p:sp>
        <p:nvSpPr>
          <p:cNvPr id="7" name="Rectangle 6">
            <a:extLst>
              <a:ext uri="{FF2B5EF4-FFF2-40B4-BE49-F238E27FC236}">
                <a16:creationId xmlns:a16="http://schemas.microsoft.com/office/drawing/2014/main" id="{278F9E4C-9BBA-4E5E-9512-16F19C4AD4B6}"/>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322D54-288B-41CF-9AC0-49E000ED8E7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354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8A0104-B403-4442-AFB4-9178C97616BC}"/>
              </a:ext>
            </a:extLst>
          </p:cNvPr>
          <p:cNvSpPr txBox="1"/>
          <p:nvPr/>
        </p:nvSpPr>
        <p:spPr>
          <a:xfrm>
            <a:off x="1459345" y="594310"/>
            <a:ext cx="7684655" cy="964880"/>
          </a:xfrm>
          <a:prstGeom prst="rect">
            <a:avLst/>
          </a:prstGeom>
          <a:noFill/>
        </p:spPr>
        <p:txBody>
          <a:bodyPr wrap="square" rtlCol="0">
            <a:spAutoFit/>
          </a:bodyPr>
          <a:lstStyle/>
          <a:p>
            <a:pPr algn="ctr">
              <a:lnSpc>
                <a:spcPct val="80000"/>
              </a:lnSpc>
            </a:pPr>
            <a:r>
              <a:rPr lang="en-US" sz="3500" b="1" dirty="0"/>
              <a:t>2025 Work Plan and Goals</a:t>
            </a:r>
            <a:br>
              <a:rPr lang="en-US" sz="3500" b="1" dirty="0"/>
            </a:br>
            <a:r>
              <a:rPr lang="en-US" sz="3500" b="1" dirty="0"/>
              <a:t>Throughline: Economic Mobility  </a:t>
            </a:r>
          </a:p>
        </p:txBody>
      </p:sp>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2" y="560212"/>
            <a:ext cx="2007641" cy="1102133"/>
          </a:xfrm>
          <a:prstGeom prst="rect">
            <a:avLst/>
          </a:prstGeom>
        </p:spPr>
      </p:pic>
      <p:sp>
        <p:nvSpPr>
          <p:cNvPr id="4" name="Rectangle 3">
            <a:extLst>
              <a:ext uri="{FF2B5EF4-FFF2-40B4-BE49-F238E27FC236}">
                <a16:creationId xmlns:a16="http://schemas.microsoft.com/office/drawing/2014/main" id="{0206C2B8-2406-4861-9951-F4A29E4D2C6F}"/>
              </a:ext>
            </a:extLst>
          </p:cNvPr>
          <p:cNvSpPr/>
          <p:nvPr/>
        </p:nvSpPr>
        <p:spPr>
          <a:xfrm>
            <a:off x="463863" y="1717168"/>
            <a:ext cx="8395854" cy="3899465"/>
          </a:xfrm>
          <a:prstGeom prst="rect">
            <a:avLst/>
          </a:prstGeom>
        </p:spPr>
        <p:txBody>
          <a:bodyPr wrap="square">
            <a:spAutoFit/>
          </a:bodyPr>
          <a:lstStyle/>
          <a:p>
            <a:pPr marR="240030" algn="ctr">
              <a:spcAft>
                <a:spcPts val="1000"/>
              </a:spcAft>
            </a:pPr>
            <a:r>
              <a:rPr lang="en-US" sz="2500" b="1" dirty="0">
                <a:ea typeface="Calibri" panose="020F0502020204030204" pitchFamily="34" charset="0"/>
                <a:cs typeface="Times New Roman" panose="02020603050405020304" pitchFamily="18" charset="0"/>
              </a:rPr>
              <a:t>Primary Focus Areas:</a:t>
            </a:r>
          </a:p>
          <a:p>
            <a:pPr marL="457200" marR="57150" lvl="0" indent="-342900" algn="just">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Youth Employment (At-Risk, Barrier Reduction) </a:t>
            </a:r>
          </a:p>
          <a:p>
            <a:pPr marL="457200" marR="57150" lvl="0" indent="-342900" algn="just">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Veterans Employment (Home Base Wichita) </a:t>
            </a:r>
          </a:p>
          <a:p>
            <a:pPr marL="457200" marR="57150" lvl="0" indent="-342900" algn="just">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Justice Involved Individuals (Fair Chance, local priority) </a:t>
            </a:r>
          </a:p>
          <a:p>
            <a:pPr marL="457200" marR="57150" lvl="0" indent="-342900" algn="just">
              <a:lnSpc>
                <a:spcPct val="107000"/>
              </a:lnSpc>
              <a:spcBef>
                <a:spcPts val="0"/>
              </a:spcBef>
              <a:spcAft>
                <a:spcPts val="1800"/>
              </a:spcAft>
              <a:buFont typeface="Symbol" panose="05050102010706020507" pitchFamily="18" charset="2"/>
              <a:buChar char=""/>
            </a:pPr>
            <a:r>
              <a:rPr lang="en-US" sz="2500" dirty="0">
                <a:effectLst/>
                <a:ea typeface="Calibri" panose="020F0502020204030204" pitchFamily="34" charset="0"/>
                <a:cs typeface="Times New Roman" panose="02020603050405020304" pitchFamily="18" charset="0"/>
              </a:rPr>
              <a:t>Transitioning Workers (lay-offs, growth of emerging companies / sectors, digital literacy) </a:t>
            </a:r>
          </a:p>
          <a:p>
            <a:pPr marL="457200" marR="57150" lvl="0" indent="-342900" algn="just">
              <a:lnSpc>
                <a:spcPct val="107000"/>
              </a:lnSpc>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Employer Partners </a:t>
            </a:r>
            <a:r>
              <a:rPr lang="en-US" sz="2500" dirty="0">
                <a:effectLst/>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9AFC5D55-1AE3-4902-80FD-A3F0C1928B02}"/>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F2675B-7C85-404B-873F-E76041A3E730}"/>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950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253A6-F7B8-4D80-B7EA-3F518BCC60B1}"/>
              </a:ext>
            </a:extLst>
          </p:cNvPr>
          <p:cNvSpPr txBox="1"/>
          <p:nvPr/>
        </p:nvSpPr>
        <p:spPr>
          <a:xfrm>
            <a:off x="-1" y="454032"/>
            <a:ext cx="9143999" cy="5801588"/>
          </a:xfrm>
          <a:prstGeom prst="rect">
            <a:avLst/>
          </a:prstGeom>
          <a:noFill/>
        </p:spPr>
        <p:txBody>
          <a:bodyPr wrap="square" rtlCol="0">
            <a:spAutoFit/>
          </a:bodyPr>
          <a:lstStyle/>
          <a:p>
            <a:pPr algn="ctr"/>
            <a:endParaRPr lang="en-US" sz="3200" b="1" dirty="0"/>
          </a:p>
          <a:p>
            <a:pPr algn="ctr"/>
            <a:r>
              <a:rPr lang="en-US" sz="3200" b="1" dirty="0"/>
              <a:t>             2025 Board of Directors Work Plan </a:t>
            </a:r>
          </a:p>
          <a:p>
            <a:endParaRPr lang="en-US" sz="2500" dirty="0"/>
          </a:p>
          <a:p>
            <a:pPr marL="684213" indent="-222250">
              <a:buFont typeface="Arial" panose="020B0604020202020204" pitchFamily="34" charset="0"/>
              <a:buChar char="•"/>
            </a:pPr>
            <a:r>
              <a:rPr lang="en-US" sz="2500" dirty="0"/>
              <a:t>Invite/Host Senators Moran and Marshall, and Representative Estes to visit the Workforce Center</a:t>
            </a:r>
          </a:p>
          <a:p>
            <a:pPr marL="684213" indent="-222250"/>
            <a:endParaRPr lang="en-US" sz="2500" dirty="0"/>
          </a:p>
          <a:p>
            <a:pPr marL="684213" indent="-222250">
              <a:buFont typeface="Arial" panose="020B0604020202020204" pitchFamily="34" charset="0"/>
              <a:buChar char="•"/>
            </a:pPr>
            <a:r>
              <a:rPr lang="en-US" sz="2500" dirty="0"/>
              <a:t>Establish series of “lunch and learn” sessions held at the Wichita Workforce Center, and with partners in the region, to expand employer partnerships </a:t>
            </a:r>
          </a:p>
          <a:p>
            <a:pPr marL="684213" indent="-222250"/>
            <a:endParaRPr lang="en-US" sz="2500" dirty="0"/>
          </a:p>
          <a:p>
            <a:pPr marL="684213" indent="-222250">
              <a:buFont typeface="Arial" panose="020B0604020202020204" pitchFamily="34" charset="0"/>
              <a:buChar char="•"/>
            </a:pPr>
            <a:r>
              <a:rPr lang="en-US" sz="2500" dirty="0"/>
              <a:t>Develop and approve the 2026-2028 Workforce Alliance Strategic Goals</a:t>
            </a:r>
          </a:p>
          <a:p>
            <a:pPr marL="684213" indent="-222250" algn="ctr"/>
            <a:r>
              <a:rPr lang="en-US" sz="2500" i="1" dirty="0"/>
              <a:t>  </a:t>
            </a:r>
          </a:p>
          <a:p>
            <a:pPr algn="ctr"/>
            <a:endParaRPr lang="en-US" sz="3200" b="1" dirty="0"/>
          </a:p>
        </p:txBody>
      </p:sp>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6" y="676271"/>
            <a:ext cx="2007641" cy="1102133"/>
          </a:xfrm>
          <a:prstGeom prst="rect">
            <a:avLst/>
          </a:prstGeom>
        </p:spPr>
      </p:pic>
      <p:sp>
        <p:nvSpPr>
          <p:cNvPr id="7" name="Rectangle 6">
            <a:extLst>
              <a:ext uri="{FF2B5EF4-FFF2-40B4-BE49-F238E27FC236}">
                <a16:creationId xmlns:a16="http://schemas.microsoft.com/office/drawing/2014/main" id="{278F9E4C-9BBA-4E5E-9512-16F19C4AD4B6}"/>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322D54-288B-41CF-9AC0-49E000ED8E7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043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9253"/>
            <a:ext cx="2007641" cy="1102133"/>
          </a:xfrm>
          <a:prstGeom prst="rect">
            <a:avLst/>
          </a:prstGeom>
        </p:spPr>
      </p:pic>
      <p:sp>
        <p:nvSpPr>
          <p:cNvPr id="7" name="Rectangle 6">
            <a:extLst>
              <a:ext uri="{FF2B5EF4-FFF2-40B4-BE49-F238E27FC236}">
                <a16:creationId xmlns:a16="http://schemas.microsoft.com/office/drawing/2014/main" id="{278F9E4C-9BBA-4E5E-9512-16F19C4AD4B6}"/>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322D54-288B-41CF-9AC0-49E000ED8E7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82253A6-F7B8-4D80-B7EA-3F518BCC60B1}"/>
              </a:ext>
            </a:extLst>
          </p:cNvPr>
          <p:cNvSpPr txBox="1"/>
          <p:nvPr/>
        </p:nvSpPr>
        <p:spPr>
          <a:xfrm>
            <a:off x="914400" y="774029"/>
            <a:ext cx="8229599" cy="5447645"/>
          </a:xfrm>
          <a:prstGeom prst="rect">
            <a:avLst/>
          </a:prstGeom>
          <a:noFill/>
        </p:spPr>
        <p:txBody>
          <a:bodyPr wrap="square" rtlCol="0">
            <a:spAutoFit/>
          </a:bodyPr>
          <a:lstStyle/>
          <a:p>
            <a:pPr algn="ctr"/>
            <a:r>
              <a:rPr lang="en-US" sz="3200" b="1" dirty="0"/>
              <a:t>  2025 Board of Directors Work Plan </a:t>
            </a:r>
          </a:p>
          <a:p>
            <a:endParaRPr lang="en-US" sz="1500" dirty="0"/>
          </a:p>
          <a:p>
            <a:pPr marL="285750" indent="-285750">
              <a:buFont typeface="Arial" panose="020B0604020202020204" pitchFamily="34" charset="0"/>
              <a:buChar char="•"/>
            </a:pPr>
            <a:r>
              <a:rPr lang="en-US" sz="2200" dirty="0"/>
              <a:t>Raise $50,000 at the 2025 Jobs FORE Youth Golf Tournament    </a:t>
            </a:r>
          </a:p>
          <a:p>
            <a:endParaRPr lang="en-US" sz="1500" dirty="0"/>
          </a:p>
          <a:p>
            <a:pPr marL="285750" indent="-285750">
              <a:buFont typeface="Arial" panose="020B0604020202020204" pitchFamily="34" charset="0"/>
              <a:buChar char="•"/>
            </a:pPr>
            <a:r>
              <a:rPr lang="en-US" sz="2200" dirty="0"/>
              <a:t>Define / Measure Board Member support and participation  </a:t>
            </a:r>
          </a:p>
          <a:p>
            <a:pPr marL="742950" lvl="1" indent="-285750">
              <a:buFont typeface="Courier New" panose="02070309020205020404" pitchFamily="49" charset="0"/>
              <a:buChar char="o"/>
            </a:pPr>
            <a:r>
              <a:rPr lang="en-US" sz="2200" dirty="0"/>
              <a:t>Employer Partner</a:t>
            </a:r>
          </a:p>
          <a:p>
            <a:pPr marL="1200150" lvl="2" indent="-285750">
              <a:buFont typeface="Wingdings" panose="05000000000000000000" pitchFamily="2" charset="2"/>
              <a:buChar char="Ø"/>
            </a:pPr>
            <a:r>
              <a:rPr lang="en-US" sz="2200" dirty="0"/>
              <a:t>Job postings </a:t>
            </a:r>
          </a:p>
          <a:p>
            <a:pPr marL="1200150" lvl="2" indent="-285750">
              <a:buFont typeface="Wingdings" panose="05000000000000000000" pitchFamily="2" charset="2"/>
              <a:buChar char="Ø"/>
            </a:pPr>
            <a:r>
              <a:rPr lang="en-US" sz="2200" dirty="0"/>
              <a:t>Job fairs     </a:t>
            </a:r>
          </a:p>
          <a:p>
            <a:pPr marL="1200150" lvl="2" indent="-285750">
              <a:buFont typeface="Wingdings" panose="05000000000000000000" pitchFamily="2" charset="2"/>
              <a:buChar char="Ø"/>
            </a:pPr>
            <a:r>
              <a:rPr lang="en-US" sz="2200" dirty="0"/>
              <a:t>Pre-screening </a:t>
            </a:r>
          </a:p>
          <a:p>
            <a:pPr marL="1200150" lvl="2" indent="-285750">
              <a:buFont typeface="Wingdings" panose="05000000000000000000" pitchFamily="2" charset="2"/>
              <a:buChar char="Ø"/>
            </a:pPr>
            <a:r>
              <a:rPr lang="en-US" sz="2200" dirty="0"/>
              <a:t>On the Job Training / RA </a:t>
            </a:r>
          </a:p>
          <a:p>
            <a:pPr marL="1200150" lvl="2" indent="-285750">
              <a:buFont typeface="Wingdings" panose="05000000000000000000" pitchFamily="2" charset="2"/>
              <a:buChar char="Ø"/>
            </a:pPr>
            <a:r>
              <a:rPr lang="en-US" sz="2200" dirty="0"/>
              <a:t>Youth Employment </a:t>
            </a:r>
          </a:p>
          <a:p>
            <a:pPr marL="800100" lvl="1" indent="-342900">
              <a:buFont typeface="Courier New" panose="02070309020205020404" pitchFamily="49" charset="0"/>
              <a:buChar char="o"/>
            </a:pPr>
            <a:r>
              <a:rPr lang="en-US" sz="2200" dirty="0"/>
              <a:t>Strategic Funder </a:t>
            </a:r>
          </a:p>
          <a:p>
            <a:pPr marL="1257300" lvl="2" indent="-342900">
              <a:buFont typeface="Wingdings" panose="05000000000000000000" pitchFamily="2" charset="2"/>
              <a:buChar char="Ø"/>
            </a:pPr>
            <a:r>
              <a:rPr lang="en-US" sz="2200" dirty="0"/>
              <a:t>Jobs FORE Youth </a:t>
            </a:r>
          </a:p>
          <a:p>
            <a:pPr marL="1257300" lvl="2" indent="-342900">
              <a:buFont typeface="Wingdings" panose="05000000000000000000" pitchFamily="2" charset="2"/>
              <a:buChar char="Ø"/>
            </a:pPr>
            <a:r>
              <a:rPr lang="en-US" sz="2200" dirty="0"/>
              <a:t>Camp HYPE </a:t>
            </a:r>
          </a:p>
          <a:p>
            <a:pPr marL="1257300" lvl="2" indent="-342900">
              <a:buFont typeface="Wingdings" panose="05000000000000000000" pitchFamily="2" charset="2"/>
              <a:buChar char="Ø"/>
            </a:pPr>
            <a:r>
              <a:rPr lang="en-US" sz="2200" dirty="0"/>
              <a:t>Matching funds for grants </a:t>
            </a:r>
          </a:p>
          <a:p>
            <a:pPr marL="1257300" lvl="2" indent="-342900">
              <a:buFont typeface="Wingdings" panose="05000000000000000000" pitchFamily="2" charset="2"/>
              <a:buChar char="Ø"/>
            </a:pPr>
            <a:r>
              <a:rPr lang="en-US" sz="2200" dirty="0"/>
              <a:t>Special Projects </a:t>
            </a:r>
            <a:endParaRPr lang="en-US" sz="3200" b="1" dirty="0"/>
          </a:p>
        </p:txBody>
      </p:sp>
    </p:spTree>
    <p:extLst>
      <p:ext uri="{BB962C8B-B14F-4D97-AF65-F5344CB8AC3E}">
        <p14:creationId xmlns:p14="http://schemas.microsoft.com/office/powerpoint/2010/main" val="408436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Senior Community Service Employment Program (SC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F7986DC2-7467-48F7-914A-1176AB580560}"/>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8EA584-52E7-41E1-882E-28E440F2A2AD}"/>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D0138942-CB82-4BB7-8A62-C53C83E5CB91}"/>
              </a:ext>
            </a:extLst>
          </p:cNvPr>
          <p:cNvSpPr txBox="1">
            <a:spLocks/>
          </p:cNvSpPr>
          <p:nvPr/>
        </p:nvSpPr>
        <p:spPr>
          <a:xfrm>
            <a:off x="298173" y="572439"/>
            <a:ext cx="8696739" cy="63610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500" b="1" dirty="0">
                <a:solidFill>
                  <a:srgbClr val="C00000"/>
                </a:solidFill>
              </a:rPr>
              <a:t>Youth Employment Project (YEP)</a:t>
            </a:r>
          </a:p>
        </p:txBody>
      </p:sp>
      <p:sp>
        <p:nvSpPr>
          <p:cNvPr id="14" name="Rectangle 13">
            <a:extLst>
              <a:ext uri="{FF2B5EF4-FFF2-40B4-BE49-F238E27FC236}">
                <a16:creationId xmlns:a16="http://schemas.microsoft.com/office/drawing/2014/main" id="{5F0DA8C6-5B59-42AA-9F2E-EF9EECA2B2F6}"/>
              </a:ext>
            </a:extLst>
          </p:cNvPr>
          <p:cNvSpPr/>
          <p:nvPr/>
        </p:nvSpPr>
        <p:spPr>
          <a:xfrm>
            <a:off x="223629" y="1168227"/>
            <a:ext cx="8696739" cy="3400931"/>
          </a:xfrm>
          <a:prstGeom prst="rect">
            <a:avLst/>
          </a:prstGeom>
        </p:spPr>
        <p:txBody>
          <a:bodyPr wrap="square">
            <a:spAutoFit/>
          </a:bodyPr>
          <a:lstStyle/>
          <a:p>
            <a:r>
              <a:rPr lang="en-US" sz="2300" dirty="0">
                <a:latin typeface="Calibri" panose="020F0502020204030204" pitchFamily="34" charset="0"/>
                <a:ea typeface="Calibri" panose="020F0502020204030204" pitchFamily="34" charset="0"/>
                <a:cs typeface="Times New Roman" panose="02020603050405020304" pitchFamily="18" charset="0"/>
              </a:rPr>
              <a:t>The Youth Employment Project (YEP) is an initiative to assist young adults in finding a first job or work experience opportunity. Services through YEP include assistance in resume creation, job search, preparing for interviews as well as education on soft skills, customer service and financial literacy. </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Summer High School Internships</a:t>
            </a:r>
          </a:p>
          <a:p>
            <a:pPr marL="285750" indent="-285750">
              <a:buFont typeface="Arial" panose="020B0604020202020204" pitchFamily="34" charset="0"/>
              <a:buChar char="•"/>
            </a:pPr>
            <a:r>
              <a:rPr lang="en-US" sz="2300" dirty="0">
                <a:latin typeface="Calibri" panose="020F0502020204030204" pitchFamily="34" charset="0"/>
                <a:ea typeface="Calibri" panose="020F0502020204030204" pitchFamily="34" charset="0"/>
                <a:cs typeface="Times New Roman" panose="02020603050405020304" pitchFamily="18" charset="0"/>
              </a:rPr>
              <a:t>CAMP HYPE Sessions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300" dirty="0">
                <a:latin typeface="Calibri" panose="020F0502020204030204" pitchFamily="34" charset="0"/>
                <a:ea typeface="Calibri" panose="020F0502020204030204" pitchFamily="34" charset="0"/>
                <a:cs typeface="Times New Roman" panose="02020603050405020304" pitchFamily="18" charset="0"/>
              </a:rPr>
              <a:t>Summer Jobs and Youth Focused Job Fairs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C3A49AAE-FA3F-4798-8925-23446B833C96}"/>
              </a:ext>
            </a:extLst>
          </p:cNvPr>
          <p:cNvPicPr>
            <a:picLocks noChangeAspect="1"/>
          </p:cNvPicPr>
          <p:nvPr/>
        </p:nvPicPr>
        <p:blipFill>
          <a:blip r:embed="rId3"/>
          <a:stretch>
            <a:fillRect/>
          </a:stretch>
        </p:blipFill>
        <p:spPr>
          <a:xfrm>
            <a:off x="7094429" y="4145590"/>
            <a:ext cx="1725318" cy="1383912"/>
          </a:xfrm>
          <a:prstGeom prst="rect">
            <a:avLst/>
          </a:prstGeom>
        </p:spPr>
      </p:pic>
    </p:spTree>
    <p:extLst>
      <p:ext uri="{BB962C8B-B14F-4D97-AF65-F5344CB8AC3E}">
        <p14:creationId xmlns:p14="http://schemas.microsoft.com/office/powerpoint/2010/main" val="170558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9912" y="652597"/>
            <a:ext cx="6864188" cy="630942"/>
          </a:xfrm>
          <a:prstGeom prst="rect">
            <a:avLst/>
          </a:prstGeom>
        </p:spPr>
        <p:txBody>
          <a:bodyPr wrap="none">
            <a:spAutoFit/>
          </a:bodyPr>
          <a:lstStyle/>
          <a:p>
            <a:pPr algn="ctr">
              <a:spcBef>
                <a:spcPct val="0"/>
              </a:spcBef>
            </a:pPr>
            <a:r>
              <a:rPr lang="en-US" sz="3500" b="1" dirty="0">
                <a:solidFill>
                  <a:schemeClr val="accent3">
                    <a:shade val="75000"/>
                  </a:schemeClr>
                </a:solidFill>
                <a:ea typeface="+mj-ea"/>
                <a:cs typeface="+mj-cs"/>
              </a:rPr>
              <a:t>EPA Brownfields Jobs Training Grant</a:t>
            </a:r>
          </a:p>
        </p:txBody>
      </p:sp>
      <p:sp>
        <p:nvSpPr>
          <p:cNvPr id="9" name="Rectangle 1"/>
          <p:cNvSpPr>
            <a:spLocks noChangeArrowheads="1"/>
          </p:cNvSpPr>
          <p:nvPr/>
        </p:nvSpPr>
        <p:spPr bwMode="auto">
          <a:xfrm>
            <a:off x="0" y="90100"/>
            <a:ext cx="6737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1A8ADC33-62E4-4556-84C3-2D671E963839}"/>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156CA3-D35B-4781-A01A-F078BE03B4CE}"/>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D22B4B-F205-43D6-80A2-E159160FADFC}"/>
              </a:ext>
            </a:extLst>
          </p:cNvPr>
          <p:cNvSpPr/>
          <p:nvPr/>
        </p:nvSpPr>
        <p:spPr>
          <a:xfrm>
            <a:off x="520493" y="1627815"/>
            <a:ext cx="8688821" cy="554191"/>
          </a:xfrm>
          <a:prstGeom prst="rect">
            <a:avLst/>
          </a:prstGeom>
        </p:spPr>
        <p:txBody>
          <a:bodyPr wrap="square">
            <a:spAutoFit/>
          </a:bodyPr>
          <a:lstStyle/>
          <a:p>
            <a:pPr>
              <a:lnSpc>
                <a:spcPct val="85000"/>
              </a:lnSpc>
            </a:pPr>
            <a:r>
              <a:rPr lang="en-US" sz="3500" dirty="0">
                <a:solidFill>
                  <a:srgbClr val="000000"/>
                </a:solidFill>
                <a:latin typeface="Calibri" panose="020F0502020204030204" pitchFamily="34" charset="0"/>
              </a:rPr>
              <a:t> </a:t>
            </a:r>
            <a:endParaRPr lang="en-US" sz="3500" dirty="0"/>
          </a:p>
        </p:txBody>
      </p:sp>
      <p:sp>
        <p:nvSpPr>
          <p:cNvPr id="2" name="Rectangle 1">
            <a:extLst>
              <a:ext uri="{FF2B5EF4-FFF2-40B4-BE49-F238E27FC236}">
                <a16:creationId xmlns:a16="http://schemas.microsoft.com/office/drawing/2014/main" id="{B2A9E03D-123C-4150-99C3-4F09A9E789D8}"/>
              </a:ext>
            </a:extLst>
          </p:cNvPr>
          <p:cNvSpPr/>
          <p:nvPr/>
        </p:nvSpPr>
        <p:spPr>
          <a:xfrm>
            <a:off x="618068" y="1921933"/>
            <a:ext cx="6239932" cy="3385542"/>
          </a:xfrm>
          <a:prstGeom prst="rect">
            <a:avLst/>
          </a:prstGeom>
        </p:spPr>
        <p:txBody>
          <a:bodyPr wrap="square">
            <a:spAutoFit/>
          </a:bodyPr>
          <a:lstStyle/>
          <a:p>
            <a:pPr algn="just"/>
            <a:r>
              <a:rPr lang="en-US" dirty="0">
                <a:latin typeface="Calibri" panose="020F0502020204030204" pitchFamily="34" charset="0"/>
                <a:ea typeface="Times New Roman" panose="02020603050405020304" pitchFamily="18" charset="0"/>
              </a:rPr>
              <a:t>The WA is receiving $499,734.81 to support 90 participants over 24 months. </a:t>
            </a:r>
          </a:p>
          <a:p>
            <a:pPr marL="285750" lvl="0" indent="-285750">
              <a:buFont typeface="Arial" panose="020B0604020202020204" pitchFamily="34" charset="0"/>
              <a:buChar char="•"/>
            </a:pPr>
            <a:r>
              <a:rPr lang="en-US" dirty="0"/>
              <a:t>Participant Training Costs: $298,150 for training tuition to support 90 participants in environmental credential or licensure programs.</a:t>
            </a:r>
          </a:p>
          <a:p>
            <a:pPr marL="285750" lvl="0" indent="-285750">
              <a:buFont typeface="Arial" panose="020B0604020202020204" pitchFamily="34" charset="0"/>
              <a:buChar char="•"/>
            </a:pPr>
            <a:r>
              <a:rPr lang="en-US" dirty="0"/>
              <a:t>Participants Support Costs: Include $16,000 for transportation, childcare, housing, or other items necessary to enable individuals to participate and complete training activities.</a:t>
            </a:r>
          </a:p>
          <a:p>
            <a:pPr marL="285750" lvl="0" indent="-285750">
              <a:buFont typeface="Arial" panose="020B0604020202020204" pitchFamily="34" charset="0"/>
              <a:buChar char="•"/>
            </a:pPr>
            <a:r>
              <a:rPr lang="en-US" dirty="0"/>
              <a:t>Estimated Average Wage for Participants completing Training $21.99 per hour </a:t>
            </a:r>
          </a:p>
          <a:p>
            <a:pPr algn="just"/>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405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950" y="652597"/>
            <a:ext cx="3912097" cy="630942"/>
          </a:xfrm>
          <a:prstGeom prst="rect">
            <a:avLst/>
          </a:prstGeom>
        </p:spPr>
        <p:txBody>
          <a:bodyPr wrap="none">
            <a:spAutoFit/>
          </a:bodyPr>
          <a:lstStyle/>
          <a:p>
            <a:pPr algn="ctr">
              <a:spcBef>
                <a:spcPct val="0"/>
              </a:spcBef>
            </a:pPr>
            <a:r>
              <a:rPr lang="en-US" sz="3500" b="1" dirty="0">
                <a:solidFill>
                  <a:srgbClr val="C00000"/>
                </a:solidFill>
                <a:ea typeface="+mj-ea"/>
                <a:cs typeface="+mj-cs"/>
              </a:rPr>
              <a:t>Home Base Wichita</a:t>
            </a:r>
            <a:r>
              <a:rPr lang="en-US" sz="3500" b="1" dirty="0">
                <a:solidFill>
                  <a:srgbClr val="FF0000"/>
                </a:solidFill>
                <a:ea typeface="+mj-ea"/>
                <a:cs typeface="+mj-cs"/>
              </a:rPr>
              <a:t> </a:t>
            </a:r>
          </a:p>
        </p:txBody>
      </p:sp>
      <p:sp>
        <p:nvSpPr>
          <p:cNvPr id="9" name="Rectangle 1"/>
          <p:cNvSpPr>
            <a:spLocks noChangeArrowheads="1"/>
          </p:cNvSpPr>
          <p:nvPr/>
        </p:nvSpPr>
        <p:spPr bwMode="auto">
          <a:xfrm>
            <a:off x="0" y="90100"/>
            <a:ext cx="6737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Content Placeholder 3">
            <a:extLst>
              <a:ext uri="{FF2B5EF4-FFF2-40B4-BE49-F238E27FC236}">
                <a16:creationId xmlns:a16="http://schemas.microsoft.com/office/drawing/2014/main" id="{22F63215-9809-45A8-8B09-678BAA7CA9F5}"/>
              </a:ext>
            </a:extLst>
          </p:cNvPr>
          <p:cNvPicPr>
            <a:picLocks noGrp="1" noChangeAspect="1"/>
          </p:cNvPicPr>
          <p:nvPr>
            <p:ph idx="1"/>
          </p:nvPr>
        </p:nvPicPr>
        <p:blipFill>
          <a:blip r:embed="rId3"/>
          <a:stretch>
            <a:fillRect/>
          </a:stretch>
        </p:blipFill>
        <p:spPr>
          <a:xfrm>
            <a:off x="592072" y="3960736"/>
            <a:ext cx="7886700" cy="801552"/>
          </a:xfrm>
          <a:prstGeom prst="rect">
            <a:avLst/>
          </a:prstGeom>
        </p:spPr>
      </p:pic>
      <p:pic>
        <p:nvPicPr>
          <p:cNvPr id="8" name="Picture 7">
            <a:extLst>
              <a:ext uri="{FF2B5EF4-FFF2-40B4-BE49-F238E27FC236}">
                <a16:creationId xmlns:a16="http://schemas.microsoft.com/office/drawing/2014/main" id="{8F0A8D22-7BD7-49B7-A67F-748CDE01D9CA}"/>
              </a:ext>
            </a:extLst>
          </p:cNvPr>
          <p:cNvPicPr>
            <a:picLocks noChangeAspect="1"/>
          </p:cNvPicPr>
          <p:nvPr/>
        </p:nvPicPr>
        <p:blipFill>
          <a:blip r:embed="rId4"/>
          <a:stretch>
            <a:fillRect/>
          </a:stretch>
        </p:blipFill>
        <p:spPr>
          <a:xfrm>
            <a:off x="265175" y="1387461"/>
            <a:ext cx="8613648" cy="4230557"/>
          </a:xfrm>
          <a:prstGeom prst="rect">
            <a:avLst/>
          </a:prstGeom>
        </p:spPr>
      </p:pic>
      <p:sp>
        <p:nvSpPr>
          <p:cNvPr id="11" name="Rectangle 10">
            <a:extLst>
              <a:ext uri="{FF2B5EF4-FFF2-40B4-BE49-F238E27FC236}">
                <a16:creationId xmlns:a16="http://schemas.microsoft.com/office/drawing/2014/main" id="{06532A49-0D69-4BC8-9B45-7F9EBF53FEE1}"/>
              </a:ext>
            </a:extLst>
          </p:cNvPr>
          <p:cNvSpPr/>
          <p:nvPr/>
        </p:nvSpPr>
        <p:spPr>
          <a:xfrm>
            <a:off x="801622" y="3789218"/>
            <a:ext cx="4648200" cy="160020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000" b="1" dirty="0">
                <a:solidFill>
                  <a:schemeClr val="bg1"/>
                </a:solidFill>
                <a:latin typeface="Source Sans Pro"/>
              </a:rPr>
              <a:t>HOME BASE WICHITA SEEKS TO RETAIN, REGAIN AND ATTRACT </a:t>
            </a:r>
          </a:p>
          <a:p>
            <a:pPr lvl="0" algn="ctr" eaLnBrk="0" fontAlgn="base" hangingPunct="0">
              <a:spcBef>
                <a:spcPct val="0"/>
              </a:spcBef>
              <a:spcAft>
                <a:spcPct val="0"/>
              </a:spcAft>
            </a:pPr>
            <a:r>
              <a:rPr lang="en-US" altLang="en-US" sz="2000" b="1" dirty="0">
                <a:solidFill>
                  <a:schemeClr val="bg1"/>
                </a:solidFill>
                <a:latin typeface="Source Sans Pro"/>
              </a:rPr>
              <a:t>MILITARY-CONNECTED TALENT</a:t>
            </a:r>
          </a:p>
          <a:p>
            <a:pPr lvl="0" eaLnBrk="0" fontAlgn="base" hangingPunct="0">
              <a:spcBef>
                <a:spcPct val="0"/>
              </a:spcBef>
              <a:spcAft>
                <a:spcPct val="0"/>
              </a:spcAft>
            </a:pPr>
            <a:endParaRPr lang="en-US" altLang="en-US" sz="900" dirty="0">
              <a:solidFill>
                <a:schemeClr val="bg1"/>
              </a:solidFill>
              <a:latin typeface="Source Sans Pro"/>
            </a:endParaRPr>
          </a:p>
        </p:txBody>
      </p:sp>
      <p:sp>
        <p:nvSpPr>
          <p:cNvPr id="10" name="Rectangle 9">
            <a:extLst>
              <a:ext uri="{FF2B5EF4-FFF2-40B4-BE49-F238E27FC236}">
                <a16:creationId xmlns:a16="http://schemas.microsoft.com/office/drawing/2014/main" id="{1A8ADC33-62E4-4556-84C3-2D671E963839}"/>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156CA3-D35B-4781-A01A-F078BE03B4CE}"/>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928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950" y="652597"/>
            <a:ext cx="3912097" cy="630942"/>
          </a:xfrm>
          <a:prstGeom prst="rect">
            <a:avLst/>
          </a:prstGeom>
        </p:spPr>
        <p:txBody>
          <a:bodyPr wrap="none">
            <a:spAutoFit/>
          </a:bodyPr>
          <a:lstStyle/>
          <a:p>
            <a:pPr algn="ctr">
              <a:spcBef>
                <a:spcPct val="0"/>
              </a:spcBef>
            </a:pPr>
            <a:r>
              <a:rPr lang="en-US" sz="3500" b="1" dirty="0">
                <a:solidFill>
                  <a:srgbClr val="C00000"/>
                </a:solidFill>
                <a:ea typeface="+mj-ea"/>
                <a:cs typeface="+mj-cs"/>
              </a:rPr>
              <a:t>Home Base Wichita</a:t>
            </a:r>
            <a:r>
              <a:rPr lang="en-US" sz="3500" b="1" dirty="0">
                <a:solidFill>
                  <a:srgbClr val="FF0000"/>
                </a:solidFill>
                <a:ea typeface="+mj-ea"/>
                <a:cs typeface="+mj-cs"/>
              </a:rPr>
              <a:t> </a:t>
            </a:r>
          </a:p>
        </p:txBody>
      </p:sp>
      <p:sp>
        <p:nvSpPr>
          <p:cNvPr id="9" name="Rectangle 1"/>
          <p:cNvSpPr>
            <a:spLocks noChangeArrowheads="1"/>
          </p:cNvSpPr>
          <p:nvPr/>
        </p:nvSpPr>
        <p:spPr bwMode="auto">
          <a:xfrm>
            <a:off x="0" y="90100"/>
            <a:ext cx="6737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Content Placeholder 3">
            <a:extLst>
              <a:ext uri="{FF2B5EF4-FFF2-40B4-BE49-F238E27FC236}">
                <a16:creationId xmlns:a16="http://schemas.microsoft.com/office/drawing/2014/main" id="{22F63215-9809-45A8-8B09-678BAA7CA9F5}"/>
              </a:ext>
            </a:extLst>
          </p:cNvPr>
          <p:cNvPicPr>
            <a:picLocks noGrp="1" noChangeAspect="1"/>
          </p:cNvPicPr>
          <p:nvPr>
            <p:ph idx="1"/>
          </p:nvPr>
        </p:nvPicPr>
        <p:blipFill>
          <a:blip r:embed="rId3"/>
          <a:stretch>
            <a:fillRect/>
          </a:stretch>
        </p:blipFill>
        <p:spPr>
          <a:xfrm>
            <a:off x="592072" y="5247672"/>
            <a:ext cx="7886700" cy="801552"/>
          </a:xfrm>
          <a:prstGeom prst="rect">
            <a:avLst/>
          </a:prstGeom>
        </p:spPr>
      </p:pic>
      <p:sp>
        <p:nvSpPr>
          <p:cNvPr id="10" name="Rectangle 9">
            <a:extLst>
              <a:ext uri="{FF2B5EF4-FFF2-40B4-BE49-F238E27FC236}">
                <a16:creationId xmlns:a16="http://schemas.microsoft.com/office/drawing/2014/main" id="{1A8ADC33-62E4-4556-84C3-2D671E963839}"/>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156CA3-D35B-4781-A01A-F078BE03B4CE}"/>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8FD695F-3990-4BE9-8580-8745D92F1009}"/>
              </a:ext>
            </a:extLst>
          </p:cNvPr>
          <p:cNvSpPr/>
          <p:nvPr/>
        </p:nvSpPr>
        <p:spPr>
          <a:xfrm>
            <a:off x="948267" y="1655983"/>
            <a:ext cx="5909733" cy="2585323"/>
          </a:xfrm>
          <a:prstGeom prst="rect">
            <a:avLst/>
          </a:prstGeom>
        </p:spPr>
        <p:txBody>
          <a:bodyPr wrap="square">
            <a:spAutoFit/>
          </a:bodyPr>
          <a:lstStyle/>
          <a:p>
            <a:r>
              <a:rPr lang="en-US" dirty="0">
                <a:latin typeface="Calibri" panose="020F0502020204030204" pitchFamily="34" charset="0"/>
              </a:rPr>
              <a:t>Accelerated </a:t>
            </a:r>
            <a:r>
              <a:rPr lang="en-US" dirty="0" err="1">
                <a:latin typeface="Calibri" panose="020F0502020204030204" pitchFamily="34" charset="0"/>
              </a:rPr>
              <a:t>AirFrame</a:t>
            </a:r>
            <a:r>
              <a:rPr lang="en-US" dirty="0">
                <a:latin typeface="Calibri" panose="020F0502020204030204" pitchFamily="34" charset="0"/>
              </a:rPr>
              <a:t> &amp; Power (A&amp;P) Program. </a:t>
            </a:r>
          </a:p>
          <a:p>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For transitioning service members and </a:t>
            </a:r>
            <a:r>
              <a:rPr lang="en-US" dirty="0" err="1">
                <a:latin typeface="Calibri" panose="020F0502020204030204" pitchFamily="34" charset="0"/>
              </a:rPr>
              <a:t>veteranswho</a:t>
            </a:r>
            <a:r>
              <a:rPr lang="en-US" dirty="0">
                <a:latin typeface="Calibri" panose="020F0502020204030204" pitchFamily="34" charset="0"/>
              </a:rPr>
              <a:t> have A&amp;P training through the military, they will now be able to enroll in an accelerated A&amp;P program that will take 6 weeks, rather than the traditional 2-year program, and cost $4,400.00. </a:t>
            </a:r>
          </a:p>
          <a:p>
            <a:pPr marL="285750" indent="-285750">
              <a:buFont typeface="Arial" panose="020B0604020202020204" pitchFamily="34" charset="0"/>
              <a:buChar char="•"/>
            </a:pPr>
            <a:r>
              <a:rPr lang="en-US" dirty="0">
                <a:latin typeface="Calibri" panose="020F0502020204030204" pitchFamily="34" charset="0"/>
              </a:rPr>
              <a:t>The WA, through the One Workforce grant will fund scholarships for those that meet eligibility.</a:t>
            </a:r>
            <a:endParaRPr lang="en-US" dirty="0"/>
          </a:p>
        </p:txBody>
      </p:sp>
    </p:spTree>
    <p:extLst>
      <p:ext uri="{BB962C8B-B14F-4D97-AF65-F5344CB8AC3E}">
        <p14:creationId xmlns:p14="http://schemas.microsoft.com/office/powerpoint/2010/main" val="2135968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2362</TotalTime>
  <Words>617</Words>
  <Application>Microsoft Office PowerPoint</Application>
  <PresentationFormat>On-screen Show (4:3)</PresentationFormat>
  <Paragraphs>130</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Cambria</vt:lpstr>
      <vt:lpstr>Courier New</vt:lpstr>
      <vt:lpstr>Source Sans Pro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Lindhorst</dc:creator>
  <cp:lastModifiedBy>Shirley Lindhorst</cp:lastModifiedBy>
  <cp:revision>170</cp:revision>
  <cp:lastPrinted>2025-03-11T16:47:15Z</cp:lastPrinted>
  <dcterms:created xsi:type="dcterms:W3CDTF">2022-07-19T15:10:02Z</dcterms:created>
  <dcterms:modified xsi:type="dcterms:W3CDTF">2025-03-12T13:46:12Z</dcterms:modified>
</cp:coreProperties>
</file>