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6" r:id="rId1"/>
  </p:sldMasterIdLst>
  <p:notesMasterIdLst>
    <p:notesMasterId r:id="rId12"/>
  </p:notesMasterIdLst>
  <p:sldIdLst>
    <p:sldId id="256" r:id="rId2"/>
    <p:sldId id="304" r:id="rId3"/>
    <p:sldId id="513" r:id="rId4"/>
    <p:sldId id="512" r:id="rId5"/>
    <p:sldId id="514" r:id="rId6"/>
    <p:sldId id="441" r:id="rId7"/>
    <p:sldId id="509" r:id="rId8"/>
    <p:sldId id="515" r:id="rId9"/>
    <p:sldId id="516" r:id="rId10"/>
    <p:sldId id="517"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80808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3" d="100"/>
          <a:sy n="83" d="100"/>
        </p:scale>
        <p:origin x="126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970339" y="1"/>
            <a:ext cx="3038475" cy="466725"/>
          </a:xfrm>
          <a:prstGeom prst="rect">
            <a:avLst/>
          </a:prstGeom>
        </p:spPr>
        <p:txBody>
          <a:bodyPr vert="horz" lIns="91435" tIns="45718" rIns="91435" bIns="45718" rtlCol="0"/>
          <a:lstStyle>
            <a:lvl1pPr algn="r">
              <a:defRPr sz="1200"/>
            </a:lvl1pPr>
          </a:lstStyle>
          <a:p>
            <a:fld id="{8F7D7DC4-C1AD-403D-A175-0DCDCF590148}" type="datetimeFigureOut">
              <a:rPr lang="en-US" smtClean="0"/>
              <a:t>1/8/2025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35" tIns="45718" rIns="91435"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6725"/>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5"/>
            <a:ext cx="3038475" cy="466725"/>
          </a:xfrm>
          <a:prstGeom prst="rect">
            <a:avLst/>
          </a:prstGeom>
        </p:spPr>
        <p:txBody>
          <a:bodyPr vert="horz" lIns="91435" tIns="45718" rIns="91435" bIns="45718" rtlCol="0" anchor="b"/>
          <a:lstStyle>
            <a:lvl1pPr algn="r">
              <a:defRPr sz="1200"/>
            </a:lvl1pPr>
          </a:lstStyle>
          <a:p>
            <a:fld id="{B373562F-95EB-449A-A32E-C86BB622F4A2}" type="slidenum">
              <a:rPr lang="en-US" smtClean="0"/>
              <a:t>‹#›</a:t>
            </a:fld>
            <a:endParaRPr lang="en-US" dirty="0"/>
          </a:p>
        </p:txBody>
      </p:sp>
    </p:spTree>
    <p:extLst>
      <p:ext uri="{BB962C8B-B14F-4D97-AF65-F5344CB8AC3E}">
        <p14:creationId xmlns:p14="http://schemas.microsoft.com/office/powerpoint/2010/main" val="174488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4316-B342-4723-A6B0-C838B7851149}" type="slidenum">
              <a:rPr lang="en-US" smtClean="0"/>
              <a:t>6</a:t>
            </a:fld>
            <a:endParaRPr lang="en-US" dirty="0"/>
          </a:p>
        </p:txBody>
      </p:sp>
    </p:spTree>
    <p:extLst>
      <p:ext uri="{BB962C8B-B14F-4D97-AF65-F5344CB8AC3E}">
        <p14:creationId xmlns:p14="http://schemas.microsoft.com/office/powerpoint/2010/main" val="3123763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49">
              <a:defRPr/>
            </a:pPr>
            <a:fld id="{5C6A4316-B342-4723-A6B0-C838B7851149}" type="slidenum">
              <a:rPr lang="en-US">
                <a:solidFill>
                  <a:prstClr val="black"/>
                </a:solidFill>
                <a:latin typeface="Calibri" panose="020F0502020204030204"/>
              </a:rPr>
              <a:pPr defTabSz="914349">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1220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49">
              <a:defRPr/>
            </a:pPr>
            <a:fld id="{5C6A4316-B342-4723-A6B0-C838B7851149}" type="slidenum">
              <a:rPr lang="en-US">
                <a:solidFill>
                  <a:prstClr val="black"/>
                </a:solidFill>
                <a:latin typeface="Calibri" panose="020F0502020204030204"/>
              </a:rPr>
              <a:pPr defTabSz="914349">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16337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49">
              <a:defRPr/>
            </a:pPr>
            <a:fld id="{5C6A4316-B342-4723-A6B0-C838B7851149}" type="slidenum">
              <a:rPr lang="en-US">
                <a:solidFill>
                  <a:prstClr val="black"/>
                </a:solidFill>
                <a:latin typeface="Calibri" panose="020F0502020204030204"/>
              </a:rPr>
              <a:pPr defTabSz="914349">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03772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AA900-7141-47A9-86A7-597BF9CC026A}"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2046714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AA900-7141-47A9-86A7-597BF9CC026A}"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3103676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AA900-7141-47A9-86A7-597BF9CC026A}"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415138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AA900-7141-47A9-86A7-597BF9CC026A}"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40811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4AA900-7141-47A9-86A7-597BF9CC026A}" type="datetimeFigureOut">
              <a:rPr lang="en-US" smtClean="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291933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4AA900-7141-47A9-86A7-597BF9CC026A}" type="datetimeFigureOut">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11025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4AA900-7141-47A9-86A7-597BF9CC026A}" type="datetimeFigureOut">
              <a:rPr lang="en-US" smtClean="0"/>
              <a:t>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90057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4AA900-7141-47A9-86A7-597BF9CC026A}" type="datetimeFigureOut">
              <a:rPr lang="en-US" smtClean="0"/>
              <a:t>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758337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AA900-7141-47A9-86A7-597BF9CC026A}" type="datetimeFigureOut">
              <a:rPr lang="en-US" smtClean="0"/>
              <a:t>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1827178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4AA900-7141-47A9-86A7-597BF9CC026A}" type="datetimeFigureOut">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66573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4AA900-7141-47A9-86A7-597BF9CC026A}" type="datetimeFigureOut">
              <a:rPr lang="en-US" smtClean="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3818FF-9289-4FED-925C-45D28346A631}" type="slidenum">
              <a:rPr lang="en-US" smtClean="0"/>
              <a:t>‹#›</a:t>
            </a:fld>
            <a:endParaRPr lang="en-US" dirty="0"/>
          </a:p>
        </p:txBody>
      </p:sp>
    </p:spTree>
    <p:extLst>
      <p:ext uri="{BB962C8B-B14F-4D97-AF65-F5344CB8AC3E}">
        <p14:creationId xmlns:p14="http://schemas.microsoft.com/office/powerpoint/2010/main" val="369939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AA900-7141-47A9-86A7-597BF9CC026A}" type="datetimeFigureOut">
              <a:rPr lang="en-US" smtClean="0"/>
              <a:t>1/8/2025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818FF-9289-4FED-925C-45D28346A631}" type="slidenum">
              <a:rPr lang="en-US" smtClean="0"/>
              <a:t>‹#›</a:t>
            </a:fld>
            <a:endParaRPr lang="en-US" dirty="0"/>
          </a:p>
        </p:txBody>
      </p:sp>
    </p:spTree>
    <p:extLst>
      <p:ext uri="{BB962C8B-B14F-4D97-AF65-F5344CB8AC3E}">
        <p14:creationId xmlns:p14="http://schemas.microsoft.com/office/powerpoint/2010/main" val="282601975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FCFC1B-88C3-4D48-9D80-3C62CD5B60CF}"/>
              </a:ext>
            </a:extLst>
          </p:cNvPr>
          <p:cNvSpPr txBox="1"/>
          <p:nvPr/>
        </p:nvSpPr>
        <p:spPr>
          <a:xfrm>
            <a:off x="-1" y="2201086"/>
            <a:ext cx="9143999" cy="3270319"/>
          </a:xfrm>
          <a:prstGeom prst="rect">
            <a:avLst/>
          </a:prstGeom>
          <a:noFill/>
        </p:spPr>
        <p:txBody>
          <a:bodyPr wrap="square" rtlCol="0">
            <a:spAutoFit/>
          </a:bodyPr>
          <a:lstStyle/>
          <a:p>
            <a:pPr algn="ctr">
              <a:lnSpc>
                <a:spcPct val="80000"/>
              </a:lnSpc>
            </a:pPr>
            <a:r>
              <a:rPr lang="en-US" sz="5000" b="1" dirty="0">
                <a:solidFill>
                  <a:schemeClr val="accent1">
                    <a:lumMod val="50000"/>
                  </a:schemeClr>
                </a:solidFill>
              </a:rPr>
              <a:t>2025 Workforce Alliance </a:t>
            </a:r>
          </a:p>
          <a:p>
            <a:pPr algn="ctr">
              <a:lnSpc>
                <a:spcPct val="80000"/>
              </a:lnSpc>
            </a:pPr>
            <a:r>
              <a:rPr lang="en-US" sz="5000" b="1" dirty="0">
                <a:solidFill>
                  <a:schemeClr val="accent1">
                    <a:lumMod val="50000"/>
                  </a:schemeClr>
                </a:solidFill>
              </a:rPr>
              <a:t>Board of Directors </a:t>
            </a:r>
          </a:p>
          <a:p>
            <a:pPr algn="ctr">
              <a:lnSpc>
                <a:spcPct val="80000"/>
              </a:lnSpc>
            </a:pPr>
            <a:r>
              <a:rPr lang="en-US" sz="5000" b="1" dirty="0">
                <a:solidFill>
                  <a:schemeClr val="accent1">
                    <a:lumMod val="50000"/>
                  </a:schemeClr>
                </a:solidFill>
              </a:rPr>
              <a:t>Work Plan and Goals </a:t>
            </a:r>
          </a:p>
          <a:p>
            <a:pPr algn="ctr">
              <a:lnSpc>
                <a:spcPct val="80000"/>
              </a:lnSpc>
            </a:pPr>
            <a:endParaRPr lang="en-US" sz="5000" b="1" dirty="0"/>
          </a:p>
          <a:p>
            <a:pPr algn="ctr">
              <a:lnSpc>
                <a:spcPct val="80000"/>
              </a:lnSpc>
            </a:pPr>
            <a:r>
              <a:rPr lang="en-US" sz="3200" b="1" i="1" dirty="0"/>
              <a:t>January 8, 2024</a:t>
            </a:r>
          </a:p>
          <a:p>
            <a:pPr algn="ctr">
              <a:lnSpc>
                <a:spcPct val="80000"/>
              </a:lnSpc>
            </a:pPr>
            <a:endParaRPr lang="en-US" sz="2550" b="1" dirty="0">
              <a:solidFill>
                <a:srgbClr val="A50021"/>
              </a:solidFill>
            </a:endParaRPr>
          </a:p>
        </p:txBody>
      </p:sp>
      <p:sp>
        <p:nvSpPr>
          <p:cNvPr id="2" name="Rectangle 1">
            <a:extLst>
              <a:ext uri="{FF2B5EF4-FFF2-40B4-BE49-F238E27FC236}">
                <a16:creationId xmlns:a16="http://schemas.microsoft.com/office/drawing/2014/main" id="{CF476F99-AF4E-4CF6-982E-51FB1F67415A}"/>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3E9F53A-E1CB-407A-9A3F-D25416534ED6}"/>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D625F2F-C8C1-4751-A7FB-A27935B40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5705" y="436332"/>
            <a:ext cx="2832588" cy="1555003"/>
          </a:xfrm>
          <a:prstGeom prst="rect">
            <a:avLst/>
          </a:prstGeom>
        </p:spPr>
      </p:pic>
    </p:spTree>
    <p:extLst>
      <p:ext uri="{BB962C8B-B14F-4D97-AF65-F5344CB8AC3E}">
        <p14:creationId xmlns:p14="http://schemas.microsoft.com/office/powerpoint/2010/main" val="337911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8A0104-B403-4442-AFB4-9178C97616BC}"/>
              </a:ext>
            </a:extLst>
          </p:cNvPr>
          <p:cNvSpPr txBox="1"/>
          <p:nvPr/>
        </p:nvSpPr>
        <p:spPr>
          <a:xfrm>
            <a:off x="1459344" y="1063947"/>
            <a:ext cx="7684655" cy="546625"/>
          </a:xfrm>
          <a:prstGeom prst="rect">
            <a:avLst/>
          </a:prstGeom>
          <a:noFill/>
        </p:spPr>
        <p:txBody>
          <a:bodyPr wrap="square" rtlCol="0">
            <a:spAutoFit/>
          </a:bodyPr>
          <a:lstStyle/>
          <a:p>
            <a:pPr algn="ctr">
              <a:lnSpc>
                <a:spcPct val="80000"/>
              </a:lnSpc>
            </a:pPr>
            <a:r>
              <a:rPr lang="en-US" sz="3600" b="1" dirty="0"/>
              <a:t>2025 Board of Directors Work Plan</a:t>
            </a:r>
            <a:endParaRPr lang="en-US" sz="3500" b="1" dirty="0"/>
          </a:p>
        </p:txBody>
      </p:sp>
      <p:pic>
        <p:nvPicPr>
          <p:cNvPr id="9" name="Picture 8">
            <a:extLst>
              <a:ext uri="{FF2B5EF4-FFF2-40B4-BE49-F238E27FC236}">
                <a16:creationId xmlns:a16="http://schemas.microsoft.com/office/drawing/2014/main" id="{ECEE1FE5-8E42-4720-AA2B-98BC1452C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439"/>
            <a:ext cx="2007641" cy="1102133"/>
          </a:xfrm>
          <a:prstGeom prst="rect">
            <a:avLst/>
          </a:prstGeom>
        </p:spPr>
      </p:pic>
      <p:sp>
        <p:nvSpPr>
          <p:cNvPr id="4" name="Rectangle 3">
            <a:extLst>
              <a:ext uri="{FF2B5EF4-FFF2-40B4-BE49-F238E27FC236}">
                <a16:creationId xmlns:a16="http://schemas.microsoft.com/office/drawing/2014/main" id="{0206C2B8-2406-4861-9951-F4A29E4D2C6F}"/>
              </a:ext>
            </a:extLst>
          </p:cNvPr>
          <p:cNvSpPr/>
          <p:nvPr/>
        </p:nvSpPr>
        <p:spPr>
          <a:xfrm>
            <a:off x="463863" y="1717168"/>
            <a:ext cx="8395854" cy="3195747"/>
          </a:xfrm>
          <a:prstGeom prst="rect">
            <a:avLst/>
          </a:prstGeom>
        </p:spPr>
        <p:txBody>
          <a:bodyPr wrap="square">
            <a:spAutoFit/>
          </a:bodyPr>
          <a:lstStyle/>
          <a:p>
            <a:pPr marR="240030" algn="ctr">
              <a:spcAft>
                <a:spcPts val="1000"/>
              </a:spcAft>
            </a:pPr>
            <a:endParaRPr lang="en-US" sz="1500" b="1" dirty="0">
              <a:ea typeface="Calibri" panose="020F0502020204030204" pitchFamily="34" charset="0"/>
              <a:cs typeface="Times New Roman" panose="02020603050405020304" pitchFamily="18" charset="0"/>
            </a:endParaRPr>
          </a:p>
          <a:p>
            <a:pPr marR="240030" algn="ctr">
              <a:spcAft>
                <a:spcPts val="1000"/>
              </a:spcAft>
            </a:pPr>
            <a:r>
              <a:rPr lang="en-US" sz="2800" b="1" dirty="0">
                <a:ea typeface="Calibri" panose="020F0502020204030204" pitchFamily="34" charset="0"/>
                <a:cs typeface="Times New Roman" panose="02020603050405020304" pitchFamily="18" charset="0"/>
              </a:rPr>
              <a:t>Next Steps:</a:t>
            </a:r>
          </a:p>
          <a:p>
            <a:pPr marL="457200" marR="57150" lvl="0" indent="-342900">
              <a:spcBef>
                <a:spcPts val="0"/>
              </a:spcBef>
              <a:spcAft>
                <a:spcPts val="1800"/>
              </a:spcAft>
              <a:buFont typeface="Symbol" panose="05050102010706020507" pitchFamily="18" charset="2"/>
              <a:buChar char=""/>
            </a:pPr>
            <a:r>
              <a:rPr lang="en-US" sz="2800" dirty="0">
                <a:ea typeface="Calibri" panose="020F0502020204030204" pitchFamily="34" charset="0"/>
                <a:cs typeface="Times New Roman" panose="02020603050405020304" pitchFamily="18" charset="0"/>
              </a:rPr>
              <a:t>Executive Committee Review and Discussion </a:t>
            </a:r>
          </a:p>
          <a:p>
            <a:pPr marL="457200" marR="57150" lvl="0" indent="-342900">
              <a:spcBef>
                <a:spcPts val="0"/>
              </a:spcBef>
              <a:spcAft>
                <a:spcPts val="1800"/>
              </a:spcAft>
              <a:buFont typeface="Symbol" panose="05050102010706020507" pitchFamily="18" charset="2"/>
              <a:buChar char=""/>
            </a:pPr>
            <a:r>
              <a:rPr lang="en-US" sz="2800" dirty="0">
                <a:ea typeface="Calibri" panose="020F0502020204030204" pitchFamily="34" charset="0"/>
                <a:cs typeface="Times New Roman" panose="02020603050405020304" pitchFamily="18" charset="0"/>
              </a:rPr>
              <a:t>Recommendation for adoption by the Workforce Alliance Board on January 22</a:t>
            </a:r>
          </a:p>
          <a:p>
            <a:pPr marL="457200" marR="57150" lvl="0" indent="-342900">
              <a:spcBef>
                <a:spcPts val="0"/>
              </a:spcBef>
              <a:spcAft>
                <a:spcPts val="1800"/>
              </a:spcAft>
              <a:buFont typeface="Symbol" panose="05050102010706020507" pitchFamily="18" charset="2"/>
              <a:buChar char=""/>
            </a:pPr>
            <a:r>
              <a:rPr lang="en-US" sz="2800" dirty="0">
                <a:ea typeface="Calibri" panose="020F0502020204030204" pitchFamily="34" charset="0"/>
                <a:cs typeface="Times New Roman" panose="02020603050405020304" pitchFamily="18" charset="0"/>
              </a:rPr>
              <a:t>Other suggestions???  </a:t>
            </a:r>
            <a:r>
              <a:rPr lang="en-US" sz="2800" dirty="0">
                <a:effectLst/>
                <a:ea typeface="Calibri" panose="020F0502020204030204" pitchFamily="34" charset="0"/>
                <a:cs typeface="Times New Roman" panose="02020603050405020304" pitchFamily="18" charset="0"/>
              </a:rPr>
              <a:t> </a:t>
            </a:r>
          </a:p>
        </p:txBody>
      </p:sp>
      <p:sp>
        <p:nvSpPr>
          <p:cNvPr id="6" name="Rectangle 5">
            <a:extLst>
              <a:ext uri="{FF2B5EF4-FFF2-40B4-BE49-F238E27FC236}">
                <a16:creationId xmlns:a16="http://schemas.microsoft.com/office/drawing/2014/main" id="{9AFC5D55-1AE3-4902-80FD-A3F0C1928B02}"/>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1F2675B-7C85-404B-873F-E76041A3E730}"/>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600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2253A6-F7B8-4D80-B7EA-3F518BCC60B1}"/>
              </a:ext>
            </a:extLst>
          </p:cNvPr>
          <p:cNvSpPr txBox="1"/>
          <p:nvPr/>
        </p:nvSpPr>
        <p:spPr>
          <a:xfrm>
            <a:off x="-13325" y="933450"/>
            <a:ext cx="9157325" cy="584775"/>
          </a:xfrm>
          <a:prstGeom prst="rect">
            <a:avLst/>
          </a:prstGeom>
          <a:noFill/>
        </p:spPr>
        <p:txBody>
          <a:bodyPr wrap="square" rtlCol="0">
            <a:spAutoFit/>
          </a:bodyPr>
          <a:lstStyle/>
          <a:p>
            <a:pPr algn="ctr"/>
            <a:r>
              <a:rPr lang="en-US" sz="3200" b="1" dirty="0"/>
              <a:t>Leveraged Funds</a:t>
            </a:r>
          </a:p>
        </p:txBody>
      </p:sp>
      <p:pic>
        <p:nvPicPr>
          <p:cNvPr id="9" name="Picture 8">
            <a:extLst>
              <a:ext uri="{FF2B5EF4-FFF2-40B4-BE49-F238E27FC236}">
                <a16:creationId xmlns:a16="http://schemas.microsoft.com/office/drawing/2014/main" id="{ECEE1FE5-8E42-4720-AA2B-98BC1452C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10" y="657798"/>
            <a:ext cx="2007641" cy="1102133"/>
          </a:xfrm>
          <a:prstGeom prst="rect">
            <a:avLst/>
          </a:prstGeom>
        </p:spPr>
      </p:pic>
      <p:pic>
        <p:nvPicPr>
          <p:cNvPr id="6" name="Picture 5">
            <a:extLst>
              <a:ext uri="{FF2B5EF4-FFF2-40B4-BE49-F238E27FC236}">
                <a16:creationId xmlns:a16="http://schemas.microsoft.com/office/drawing/2014/main" id="{350BBCC6-83EE-44C1-9B84-601E64F19380}"/>
              </a:ext>
            </a:extLst>
          </p:cNvPr>
          <p:cNvPicPr>
            <a:picLocks noChangeAspect="1"/>
          </p:cNvPicPr>
          <p:nvPr/>
        </p:nvPicPr>
        <p:blipFill rotWithShape="1">
          <a:blip r:embed="rId3">
            <a:extLst>
              <a:ext uri="{28A0092B-C50C-407E-A947-70E740481C1C}">
                <a14:useLocalDpi xmlns:a14="http://schemas.microsoft.com/office/drawing/2010/main" val="0"/>
              </a:ext>
            </a:extLst>
          </a:blip>
          <a:srcRect l="4293" t="2028" r="1811" b="3480"/>
          <a:stretch/>
        </p:blipFill>
        <p:spPr>
          <a:xfrm>
            <a:off x="2453060" y="933450"/>
            <a:ext cx="4115860" cy="5360165"/>
          </a:xfrm>
          <a:prstGeom prst="rect">
            <a:avLst/>
          </a:prstGeom>
        </p:spPr>
      </p:pic>
      <p:sp>
        <p:nvSpPr>
          <p:cNvPr id="7" name="Rectangle 6">
            <a:extLst>
              <a:ext uri="{FF2B5EF4-FFF2-40B4-BE49-F238E27FC236}">
                <a16:creationId xmlns:a16="http://schemas.microsoft.com/office/drawing/2014/main" id="{278F9E4C-9BBA-4E5E-9512-16F19C4AD4B6}"/>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7322D54-288B-41CF-9AC0-49E000ED8E76}"/>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354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8A0104-B403-4442-AFB4-9178C97616BC}"/>
              </a:ext>
            </a:extLst>
          </p:cNvPr>
          <p:cNvSpPr txBox="1"/>
          <p:nvPr/>
        </p:nvSpPr>
        <p:spPr>
          <a:xfrm>
            <a:off x="1459345" y="594310"/>
            <a:ext cx="7684655" cy="964880"/>
          </a:xfrm>
          <a:prstGeom prst="rect">
            <a:avLst/>
          </a:prstGeom>
          <a:noFill/>
        </p:spPr>
        <p:txBody>
          <a:bodyPr wrap="square" rtlCol="0">
            <a:spAutoFit/>
          </a:bodyPr>
          <a:lstStyle/>
          <a:p>
            <a:pPr algn="ctr">
              <a:lnSpc>
                <a:spcPct val="80000"/>
              </a:lnSpc>
            </a:pPr>
            <a:r>
              <a:rPr lang="en-US" sz="3500" b="1" dirty="0"/>
              <a:t>2025 Work Plan and Goals</a:t>
            </a:r>
            <a:br>
              <a:rPr lang="en-US" sz="3500" b="1" dirty="0"/>
            </a:br>
            <a:r>
              <a:rPr lang="en-US" sz="3500" b="1" dirty="0"/>
              <a:t>Throughline: Economic Mobility  </a:t>
            </a:r>
          </a:p>
        </p:txBody>
      </p:sp>
      <p:pic>
        <p:nvPicPr>
          <p:cNvPr id="9" name="Picture 8">
            <a:extLst>
              <a:ext uri="{FF2B5EF4-FFF2-40B4-BE49-F238E27FC236}">
                <a16:creationId xmlns:a16="http://schemas.microsoft.com/office/drawing/2014/main" id="{ECEE1FE5-8E42-4720-AA2B-98BC1452C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2" y="560212"/>
            <a:ext cx="2007641" cy="1102133"/>
          </a:xfrm>
          <a:prstGeom prst="rect">
            <a:avLst/>
          </a:prstGeom>
        </p:spPr>
      </p:pic>
      <p:sp>
        <p:nvSpPr>
          <p:cNvPr id="4" name="Rectangle 3">
            <a:extLst>
              <a:ext uri="{FF2B5EF4-FFF2-40B4-BE49-F238E27FC236}">
                <a16:creationId xmlns:a16="http://schemas.microsoft.com/office/drawing/2014/main" id="{0206C2B8-2406-4861-9951-F4A29E4D2C6F}"/>
              </a:ext>
            </a:extLst>
          </p:cNvPr>
          <p:cNvSpPr/>
          <p:nvPr/>
        </p:nvSpPr>
        <p:spPr>
          <a:xfrm>
            <a:off x="463863" y="1717168"/>
            <a:ext cx="8395854" cy="3899465"/>
          </a:xfrm>
          <a:prstGeom prst="rect">
            <a:avLst/>
          </a:prstGeom>
        </p:spPr>
        <p:txBody>
          <a:bodyPr wrap="square">
            <a:spAutoFit/>
          </a:bodyPr>
          <a:lstStyle/>
          <a:p>
            <a:pPr marR="240030" algn="ctr">
              <a:spcAft>
                <a:spcPts val="1000"/>
              </a:spcAft>
            </a:pPr>
            <a:r>
              <a:rPr lang="en-US" sz="2500" b="1" dirty="0">
                <a:ea typeface="Calibri" panose="020F0502020204030204" pitchFamily="34" charset="0"/>
                <a:cs typeface="Times New Roman" panose="02020603050405020304" pitchFamily="18" charset="0"/>
              </a:rPr>
              <a:t>Primary Focus Areas:</a:t>
            </a:r>
          </a:p>
          <a:p>
            <a:pPr marL="457200" marR="57150" lvl="0" indent="-342900" algn="just">
              <a:spcBef>
                <a:spcPts val="0"/>
              </a:spcBef>
              <a:spcAft>
                <a:spcPts val="1800"/>
              </a:spcAft>
              <a:buFont typeface="Symbol" panose="05050102010706020507" pitchFamily="18" charset="2"/>
              <a:buChar char=""/>
            </a:pPr>
            <a:r>
              <a:rPr lang="en-US" sz="2500" dirty="0">
                <a:ea typeface="Calibri" panose="020F0502020204030204" pitchFamily="34" charset="0"/>
                <a:cs typeface="Times New Roman" panose="02020603050405020304" pitchFamily="18" charset="0"/>
              </a:rPr>
              <a:t>Youth Employment (At-Risk, Barrier Reduction) </a:t>
            </a:r>
          </a:p>
          <a:p>
            <a:pPr marL="457200" marR="57150" lvl="0" indent="-342900" algn="just">
              <a:spcBef>
                <a:spcPts val="0"/>
              </a:spcBef>
              <a:spcAft>
                <a:spcPts val="1800"/>
              </a:spcAft>
              <a:buFont typeface="Symbol" panose="05050102010706020507" pitchFamily="18" charset="2"/>
              <a:buChar char=""/>
            </a:pPr>
            <a:r>
              <a:rPr lang="en-US" sz="2500" dirty="0">
                <a:ea typeface="Calibri" panose="020F0502020204030204" pitchFamily="34" charset="0"/>
                <a:cs typeface="Times New Roman" panose="02020603050405020304" pitchFamily="18" charset="0"/>
              </a:rPr>
              <a:t>Veterans Employment (Home Base Wichita) </a:t>
            </a:r>
          </a:p>
          <a:p>
            <a:pPr marL="457200" marR="57150" lvl="0" indent="-342900" algn="just">
              <a:spcBef>
                <a:spcPts val="0"/>
              </a:spcBef>
              <a:spcAft>
                <a:spcPts val="1800"/>
              </a:spcAft>
              <a:buFont typeface="Symbol" panose="05050102010706020507" pitchFamily="18" charset="2"/>
              <a:buChar char=""/>
            </a:pPr>
            <a:r>
              <a:rPr lang="en-US" sz="2500" dirty="0">
                <a:ea typeface="Calibri" panose="020F0502020204030204" pitchFamily="34" charset="0"/>
                <a:cs typeface="Times New Roman" panose="02020603050405020304" pitchFamily="18" charset="0"/>
              </a:rPr>
              <a:t>Justice Involved Individuals (Fair Chance, local priority) </a:t>
            </a:r>
          </a:p>
          <a:p>
            <a:pPr marL="457200" marR="57150" lvl="0" indent="-342900" algn="just">
              <a:lnSpc>
                <a:spcPct val="107000"/>
              </a:lnSpc>
              <a:spcBef>
                <a:spcPts val="0"/>
              </a:spcBef>
              <a:spcAft>
                <a:spcPts val="1800"/>
              </a:spcAft>
              <a:buFont typeface="Symbol" panose="05050102010706020507" pitchFamily="18" charset="2"/>
              <a:buChar char=""/>
            </a:pPr>
            <a:r>
              <a:rPr lang="en-US" sz="2500" dirty="0">
                <a:effectLst/>
                <a:ea typeface="Calibri" panose="020F0502020204030204" pitchFamily="34" charset="0"/>
                <a:cs typeface="Times New Roman" panose="02020603050405020304" pitchFamily="18" charset="0"/>
              </a:rPr>
              <a:t>Transitioning Workers (lay-offs, growth of emerging companies / sectors) </a:t>
            </a:r>
          </a:p>
          <a:p>
            <a:pPr marL="457200" marR="57150" lvl="0" indent="-342900" algn="just">
              <a:lnSpc>
                <a:spcPct val="107000"/>
              </a:lnSpc>
              <a:spcBef>
                <a:spcPts val="0"/>
              </a:spcBef>
              <a:spcAft>
                <a:spcPts val="1800"/>
              </a:spcAft>
              <a:buFont typeface="Symbol" panose="05050102010706020507" pitchFamily="18" charset="2"/>
              <a:buChar char=""/>
            </a:pPr>
            <a:r>
              <a:rPr lang="en-US" sz="2500" dirty="0">
                <a:ea typeface="Calibri" panose="020F0502020204030204" pitchFamily="34" charset="0"/>
                <a:cs typeface="Times New Roman" panose="02020603050405020304" pitchFamily="18" charset="0"/>
              </a:rPr>
              <a:t>Employer Partners </a:t>
            </a:r>
            <a:r>
              <a:rPr lang="en-US" sz="2500" dirty="0">
                <a:effectLst/>
                <a:ea typeface="Calibri" panose="020F0502020204030204" pitchFamily="34" charset="0"/>
                <a:cs typeface="Times New Roman" panose="02020603050405020304" pitchFamily="18" charset="0"/>
              </a:rPr>
              <a:t> </a:t>
            </a:r>
          </a:p>
        </p:txBody>
      </p:sp>
      <p:sp>
        <p:nvSpPr>
          <p:cNvPr id="6" name="Rectangle 5">
            <a:extLst>
              <a:ext uri="{FF2B5EF4-FFF2-40B4-BE49-F238E27FC236}">
                <a16:creationId xmlns:a16="http://schemas.microsoft.com/office/drawing/2014/main" id="{9AFC5D55-1AE3-4902-80FD-A3F0C1928B02}"/>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1F2675B-7C85-404B-873F-E76041A3E730}"/>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950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2253A6-F7B8-4D80-B7EA-3F518BCC60B1}"/>
              </a:ext>
            </a:extLst>
          </p:cNvPr>
          <p:cNvSpPr txBox="1"/>
          <p:nvPr/>
        </p:nvSpPr>
        <p:spPr>
          <a:xfrm>
            <a:off x="-1" y="454032"/>
            <a:ext cx="9143999" cy="5801588"/>
          </a:xfrm>
          <a:prstGeom prst="rect">
            <a:avLst/>
          </a:prstGeom>
          <a:noFill/>
        </p:spPr>
        <p:txBody>
          <a:bodyPr wrap="square" rtlCol="0">
            <a:spAutoFit/>
          </a:bodyPr>
          <a:lstStyle/>
          <a:p>
            <a:pPr algn="ctr"/>
            <a:endParaRPr lang="en-US" sz="3200" b="1" dirty="0"/>
          </a:p>
          <a:p>
            <a:pPr algn="ctr"/>
            <a:r>
              <a:rPr lang="en-US" sz="3200" b="1" dirty="0"/>
              <a:t>             2025 Board of Directors Work Plan </a:t>
            </a:r>
          </a:p>
          <a:p>
            <a:endParaRPr lang="en-US" sz="2500" dirty="0"/>
          </a:p>
          <a:p>
            <a:pPr marL="684213" indent="-222250">
              <a:buFont typeface="Arial" panose="020B0604020202020204" pitchFamily="34" charset="0"/>
              <a:buChar char="•"/>
            </a:pPr>
            <a:r>
              <a:rPr lang="en-US" sz="2500" dirty="0"/>
              <a:t>Invite/Host Senators Moran and Marshall, and Representative Estes to visit the Workforce Center</a:t>
            </a:r>
          </a:p>
          <a:p>
            <a:pPr marL="684213" indent="-222250"/>
            <a:endParaRPr lang="en-US" sz="2500" dirty="0"/>
          </a:p>
          <a:p>
            <a:pPr marL="684213" indent="-222250">
              <a:buFont typeface="Arial" panose="020B0604020202020204" pitchFamily="34" charset="0"/>
              <a:buChar char="•"/>
            </a:pPr>
            <a:r>
              <a:rPr lang="en-US" sz="2500" dirty="0"/>
              <a:t>Establish series of “lunch and learn” sessions held at the Wichita Workforce Center, and with partners in the region, to expand employer partnerships. </a:t>
            </a:r>
          </a:p>
          <a:p>
            <a:pPr marL="684213" indent="-222250"/>
            <a:endParaRPr lang="en-US" sz="2500" dirty="0"/>
          </a:p>
          <a:p>
            <a:pPr marL="684213" indent="-222250">
              <a:buFont typeface="Arial" panose="020B0604020202020204" pitchFamily="34" charset="0"/>
              <a:buChar char="•"/>
            </a:pPr>
            <a:r>
              <a:rPr lang="en-US" sz="2500" dirty="0"/>
              <a:t>Develop and approve the 2026-2028 Workforce Alliance Strategic Goals</a:t>
            </a:r>
          </a:p>
          <a:p>
            <a:pPr marL="684213" indent="-222250" algn="ctr"/>
            <a:r>
              <a:rPr lang="en-US" sz="2500" i="1" dirty="0"/>
              <a:t>  </a:t>
            </a:r>
          </a:p>
          <a:p>
            <a:pPr algn="ctr"/>
            <a:endParaRPr lang="en-US" sz="3200" b="1" dirty="0"/>
          </a:p>
        </p:txBody>
      </p:sp>
      <p:pic>
        <p:nvPicPr>
          <p:cNvPr id="9" name="Picture 8">
            <a:extLst>
              <a:ext uri="{FF2B5EF4-FFF2-40B4-BE49-F238E27FC236}">
                <a16:creationId xmlns:a16="http://schemas.microsoft.com/office/drawing/2014/main" id="{ECEE1FE5-8E42-4720-AA2B-98BC1452C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36" y="676271"/>
            <a:ext cx="2007641" cy="1102133"/>
          </a:xfrm>
          <a:prstGeom prst="rect">
            <a:avLst/>
          </a:prstGeom>
        </p:spPr>
      </p:pic>
      <p:sp>
        <p:nvSpPr>
          <p:cNvPr id="7" name="Rectangle 6">
            <a:extLst>
              <a:ext uri="{FF2B5EF4-FFF2-40B4-BE49-F238E27FC236}">
                <a16:creationId xmlns:a16="http://schemas.microsoft.com/office/drawing/2014/main" id="{278F9E4C-9BBA-4E5E-9512-16F19C4AD4B6}"/>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7322D54-288B-41CF-9AC0-49E000ED8E76}"/>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043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EE1FE5-8E42-4720-AA2B-98BC1452C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9253"/>
            <a:ext cx="2007641" cy="1102133"/>
          </a:xfrm>
          <a:prstGeom prst="rect">
            <a:avLst/>
          </a:prstGeom>
        </p:spPr>
      </p:pic>
      <p:sp>
        <p:nvSpPr>
          <p:cNvPr id="7" name="Rectangle 6">
            <a:extLst>
              <a:ext uri="{FF2B5EF4-FFF2-40B4-BE49-F238E27FC236}">
                <a16:creationId xmlns:a16="http://schemas.microsoft.com/office/drawing/2014/main" id="{278F9E4C-9BBA-4E5E-9512-16F19C4AD4B6}"/>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7322D54-288B-41CF-9AC0-49E000ED8E76}"/>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82253A6-F7B8-4D80-B7EA-3F518BCC60B1}"/>
              </a:ext>
            </a:extLst>
          </p:cNvPr>
          <p:cNvSpPr txBox="1"/>
          <p:nvPr/>
        </p:nvSpPr>
        <p:spPr>
          <a:xfrm>
            <a:off x="914400" y="774029"/>
            <a:ext cx="8229599" cy="5447645"/>
          </a:xfrm>
          <a:prstGeom prst="rect">
            <a:avLst/>
          </a:prstGeom>
          <a:noFill/>
        </p:spPr>
        <p:txBody>
          <a:bodyPr wrap="square" rtlCol="0">
            <a:spAutoFit/>
          </a:bodyPr>
          <a:lstStyle/>
          <a:p>
            <a:pPr algn="ctr"/>
            <a:r>
              <a:rPr lang="en-US" sz="3200" b="1" dirty="0"/>
              <a:t>  2025 Board of Directors Work Plan </a:t>
            </a:r>
          </a:p>
          <a:p>
            <a:endParaRPr lang="en-US" sz="1500" dirty="0"/>
          </a:p>
          <a:p>
            <a:pPr marL="285750" indent="-285750">
              <a:buFont typeface="Arial" panose="020B0604020202020204" pitchFamily="34" charset="0"/>
              <a:buChar char="•"/>
            </a:pPr>
            <a:r>
              <a:rPr lang="en-US" sz="2200" dirty="0"/>
              <a:t>Raise $50,000 at the 2025 Jobs FORE Youth Golf Tournament    </a:t>
            </a:r>
          </a:p>
          <a:p>
            <a:endParaRPr lang="en-US" sz="1500" dirty="0"/>
          </a:p>
          <a:p>
            <a:pPr marL="285750" indent="-285750">
              <a:buFont typeface="Arial" panose="020B0604020202020204" pitchFamily="34" charset="0"/>
              <a:buChar char="•"/>
            </a:pPr>
            <a:r>
              <a:rPr lang="en-US" sz="2200" dirty="0"/>
              <a:t>Define / Measure Board Member support and participation  </a:t>
            </a:r>
          </a:p>
          <a:p>
            <a:pPr marL="742950" lvl="1" indent="-285750">
              <a:buFont typeface="Courier New" panose="02070309020205020404" pitchFamily="49" charset="0"/>
              <a:buChar char="o"/>
            </a:pPr>
            <a:r>
              <a:rPr lang="en-US" sz="2200" dirty="0"/>
              <a:t>Employer Partner</a:t>
            </a:r>
          </a:p>
          <a:p>
            <a:pPr marL="1200150" lvl="2" indent="-285750">
              <a:buFont typeface="Wingdings" panose="05000000000000000000" pitchFamily="2" charset="2"/>
              <a:buChar char="Ø"/>
            </a:pPr>
            <a:r>
              <a:rPr lang="en-US" sz="2200" dirty="0"/>
              <a:t>Job postings </a:t>
            </a:r>
          </a:p>
          <a:p>
            <a:pPr marL="1200150" lvl="2" indent="-285750">
              <a:buFont typeface="Wingdings" panose="05000000000000000000" pitchFamily="2" charset="2"/>
              <a:buChar char="Ø"/>
            </a:pPr>
            <a:r>
              <a:rPr lang="en-US" sz="2200" dirty="0"/>
              <a:t>Job fairs     </a:t>
            </a:r>
          </a:p>
          <a:p>
            <a:pPr marL="1200150" lvl="2" indent="-285750">
              <a:buFont typeface="Wingdings" panose="05000000000000000000" pitchFamily="2" charset="2"/>
              <a:buChar char="Ø"/>
            </a:pPr>
            <a:r>
              <a:rPr lang="en-US" sz="2200" dirty="0"/>
              <a:t>Pre-screening </a:t>
            </a:r>
          </a:p>
          <a:p>
            <a:pPr marL="1200150" lvl="2" indent="-285750">
              <a:buFont typeface="Wingdings" panose="05000000000000000000" pitchFamily="2" charset="2"/>
              <a:buChar char="Ø"/>
            </a:pPr>
            <a:r>
              <a:rPr lang="en-US" sz="2200" dirty="0"/>
              <a:t>On the Job Training / RA </a:t>
            </a:r>
          </a:p>
          <a:p>
            <a:pPr marL="1200150" lvl="2" indent="-285750">
              <a:buFont typeface="Wingdings" panose="05000000000000000000" pitchFamily="2" charset="2"/>
              <a:buChar char="Ø"/>
            </a:pPr>
            <a:r>
              <a:rPr lang="en-US" sz="2200" dirty="0"/>
              <a:t>Youth Employment </a:t>
            </a:r>
          </a:p>
          <a:p>
            <a:pPr marL="800100" lvl="1" indent="-342900">
              <a:buFont typeface="Courier New" panose="02070309020205020404" pitchFamily="49" charset="0"/>
              <a:buChar char="o"/>
            </a:pPr>
            <a:r>
              <a:rPr lang="en-US" sz="2200" dirty="0"/>
              <a:t>Strategic Funder </a:t>
            </a:r>
          </a:p>
          <a:p>
            <a:pPr marL="1257300" lvl="2" indent="-342900">
              <a:buFont typeface="Wingdings" panose="05000000000000000000" pitchFamily="2" charset="2"/>
              <a:buChar char="Ø"/>
            </a:pPr>
            <a:r>
              <a:rPr lang="en-US" sz="2200" dirty="0"/>
              <a:t>Jobs FORE Youth </a:t>
            </a:r>
          </a:p>
          <a:p>
            <a:pPr marL="1257300" lvl="2" indent="-342900">
              <a:buFont typeface="Wingdings" panose="05000000000000000000" pitchFamily="2" charset="2"/>
              <a:buChar char="Ø"/>
            </a:pPr>
            <a:r>
              <a:rPr lang="en-US" sz="2200" dirty="0"/>
              <a:t>Camp HYPE </a:t>
            </a:r>
          </a:p>
          <a:p>
            <a:pPr marL="1257300" lvl="2" indent="-342900">
              <a:buFont typeface="Wingdings" panose="05000000000000000000" pitchFamily="2" charset="2"/>
              <a:buChar char="Ø"/>
            </a:pPr>
            <a:r>
              <a:rPr lang="en-US" sz="2200" dirty="0"/>
              <a:t>Matching funds for grants </a:t>
            </a:r>
          </a:p>
          <a:p>
            <a:pPr marL="1257300" lvl="2" indent="-342900">
              <a:buFont typeface="Wingdings" panose="05000000000000000000" pitchFamily="2" charset="2"/>
              <a:buChar char="Ø"/>
            </a:pPr>
            <a:r>
              <a:rPr lang="en-US" sz="2200" dirty="0"/>
              <a:t>Special Projects </a:t>
            </a:r>
            <a:endParaRPr lang="en-US" sz="3200" b="1" dirty="0"/>
          </a:p>
        </p:txBody>
      </p:sp>
    </p:spTree>
    <p:extLst>
      <p:ext uri="{BB962C8B-B14F-4D97-AF65-F5344CB8AC3E}">
        <p14:creationId xmlns:p14="http://schemas.microsoft.com/office/powerpoint/2010/main" val="408436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5950" y="652597"/>
            <a:ext cx="3912097" cy="630942"/>
          </a:xfrm>
          <a:prstGeom prst="rect">
            <a:avLst/>
          </a:prstGeom>
        </p:spPr>
        <p:txBody>
          <a:bodyPr wrap="none">
            <a:spAutoFit/>
          </a:bodyPr>
          <a:lstStyle/>
          <a:p>
            <a:pPr algn="ctr">
              <a:spcBef>
                <a:spcPct val="0"/>
              </a:spcBef>
            </a:pPr>
            <a:r>
              <a:rPr lang="en-US" sz="3500" b="1" dirty="0">
                <a:solidFill>
                  <a:srgbClr val="C00000"/>
                </a:solidFill>
                <a:ea typeface="+mj-ea"/>
                <a:cs typeface="+mj-cs"/>
              </a:rPr>
              <a:t>Home Base Wichita</a:t>
            </a:r>
            <a:r>
              <a:rPr lang="en-US" sz="3500" b="1" dirty="0">
                <a:solidFill>
                  <a:srgbClr val="FF0000"/>
                </a:solidFill>
                <a:ea typeface="+mj-ea"/>
                <a:cs typeface="+mj-cs"/>
              </a:rPr>
              <a:t> </a:t>
            </a:r>
          </a:p>
        </p:txBody>
      </p:sp>
      <p:sp>
        <p:nvSpPr>
          <p:cNvPr id="9" name="Rectangle 1"/>
          <p:cNvSpPr>
            <a:spLocks noChangeArrowheads="1"/>
          </p:cNvSpPr>
          <p:nvPr/>
        </p:nvSpPr>
        <p:spPr bwMode="auto">
          <a:xfrm>
            <a:off x="0" y="90100"/>
            <a:ext cx="6737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654"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Content Placeholder 3">
            <a:extLst>
              <a:ext uri="{FF2B5EF4-FFF2-40B4-BE49-F238E27FC236}">
                <a16:creationId xmlns:a16="http://schemas.microsoft.com/office/drawing/2014/main" id="{22F63215-9809-45A8-8B09-678BAA7CA9F5}"/>
              </a:ext>
            </a:extLst>
          </p:cNvPr>
          <p:cNvPicPr>
            <a:picLocks noGrp="1" noChangeAspect="1"/>
          </p:cNvPicPr>
          <p:nvPr>
            <p:ph idx="1"/>
          </p:nvPr>
        </p:nvPicPr>
        <p:blipFill>
          <a:blip r:embed="rId3"/>
          <a:stretch>
            <a:fillRect/>
          </a:stretch>
        </p:blipFill>
        <p:spPr>
          <a:xfrm>
            <a:off x="592072" y="3960736"/>
            <a:ext cx="7886700" cy="801552"/>
          </a:xfrm>
          <a:prstGeom prst="rect">
            <a:avLst/>
          </a:prstGeom>
        </p:spPr>
      </p:pic>
      <p:pic>
        <p:nvPicPr>
          <p:cNvPr id="8" name="Picture 7">
            <a:extLst>
              <a:ext uri="{FF2B5EF4-FFF2-40B4-BE49-F238E27FC236}">
                <a16:creationId xmlns:a16="http://schemas.microsoft.com/office/drawing/2014/main" id="{8F0A8D22-7BD7-49B7-A67F-748CDE01D9CA}"/>
              </a:ext>
            </a:extLst>
          </p:cNvPr>
          <p:cNvPicPr>
            <a:picLocks noChangeAspect="1"/>
          </p:cNvPicPr>
          <p:nvPr/>
        </p:nvPicPr>
        <p:blipFill>
          <a:blip r:embed="rId4"/>
          <a:stretch>
            <a:fillRect/>
          </a:stretch>
        </p:blipFill>
        <p:spPr>
          <a:xfrm>
            <a:off x="265175" y="1387461"/>
            <a:ext cx="8613648" cy="4230557"/>
          </a:xfrm>
          <a:prstGeom prst="rect">
            <a:avLst/>
          </a:prstGeom>
        </p:spPr>
      </p:pic>
      <p:sp>
        <p:nvSpPr>
          <p:cNvPr id="11" name="Rectangle 10">
            <a:extLst>
              <a:ext uri="{FF2B5EF4-FFF2-40B4-BE49-F238E27FC236}">
                <a16:creationId xmlns:a16="http://schemas.microsoft.com/office/drawing/2014/main" id="{06532A49-0D69-4BC8-9B45-7F9EBF53FEE1}"/>
              </a:ext>
            </a:extLst>
          </p:cNvPr>
          <p:cNvSpPr/>
          <p:nvPr/>
        </p:nvSpPr>
        <p:spPr>
          <a:xfrm>
            <a:off x="801622" y="3789218"/>
            <a:ext cx="4648200" cy="1600200"/>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2000" b="1" dirty="0">
                <a:solidFill>
                  <a:schemeClr val="bg1"/>
                </a:solidFill>
                <a:latin typeface="Source Sans Pro"/>
              </a:rPr>
              <a:t>HOME BASE WICHITA SEEKS TO RETAIN, REGAIN AND ATTRACT </a:t>
            </a:r>
          </a:p>
          <a:p>
            <a:pPr lvl="0" algn="ctr" eaLnBrk="0" fontAlgn="base" hangingPunct="0">
              <a:spcBef>
                <a:spcPct val="0"/>
              </a:spcBef>
              <a:spcAft>
                <a:spcPct val="0"/>
              </a:spcAft>
            </a:pPr>
            <a:r>
              <a:rPr lang="en-US" altLang="en-US" sz="2000" b="1" dirty="0">
                <a:solidFill>
                  <a:schemeClr val="bg1"/>
                </a:solidFill>
                <a:latin typeface="Source Sans Pro"/>
              </a:rPr>
              <a:t>MILITARY-CONNECTED TALENT</a:t>
            </a:r>
          </a:p>
          <a:p>
            <a:pPr lvl="0" eaLnBrk="0" fontAlgn="base" hangingPunct="0">
              <a:spcBef>
                <a:spcPct val="0"/>
              </a:spcBef>
              <a:spcAft>
                <a:spcPct val="0"/>
              </a:spcAft>
            </a:pPr>
            <a:endParaRPr lang="en-US" altLang="en-US" sz="900" dirty="0">
              <a:solidFill>
                <a:schemeClr val="bg1"/>
              </a:solidFill>
              <a:latin typeface="Source Sans Pro"/>
            </a:endParaRPr>
          </a:p>
        </p:txBody>
      </p:sp>
      <p:sp>
        <p:nvSpPr>
          <p:cNvPr id="10" name="Rectangle 9">
            <a:extLst>
              <a:ext uri="{FF2B5EF4-FFF2-40B4-BE49-F238E27FC236}">
                <a16:creationId xmlns:a16="http://schemas.microsoft.com/office/drawing/2014/main" id="{1A8ADC33-62E4-4556-84C3-2D671E963839}"/>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A156CA3-D35B-4781-A01A-F078BE03B4CE}"/>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928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705" y="560127"/>
            <a:ext cx="8534400" cy="723728"/>
          </a:xfrm>
          <a:prstGeom prst="rect">
            <a:avLst/>
          </a:prstGeom>
        </p:spPr>
        <p:txBody>
          <a:bodyPr vert="horz" anchor="b">
            <a:noAutofit/>
          </a:bodyPr>
          <a:lstStyle>
            <a:lvl1pPr algn="ctr" rtl="0" eaLnBrk="1" latinLnBrk="0" hangingPunct="1">
              <a:spcBef>
                <a:spcPct val="0"/>
              </a:spcBef>
              <a:buNone/>
              <a:defRPr kumimoji="0" sz="3300" b="1" kern="1200">
                <a:solidFill>
                  <a:schemeClr val="accent3">
                    <a:shade val="75000"/>
                  </a:schemeClr>
                </a:solidFill>
                <a:latin typeface="+mn-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C32D2E">
                    <a:shade val="75000"/>
                  </a:srgbClr>
                </a:solidFill>
                <a:effectLst/>
                <a:uLnTx/>
                <a:uFillTx/>
                <a:latin typeface="Calibri" panose="020F0502020204030204" pitchFamily="34" charset="0"/>
                <a:cs typeface="Calibri" panose="020F0502020204030204" pitchFamily="34" charset="0"/>
              </a:rPr>
              <a:t>One Workforce Gran</a:t>
            </a:r>
            <a:r>
              <a:rPr kumimoji="0" lang="en-US" sz="3500" b="1" i="0" u="none" strike="noStrike" kern="1200" cap="none" spc="0" normalizeH="0" baseline="0" noProof="0" dirty="0">
                <a:ln>
                  <a:noFill/>
                </a:ln>
                <a:solidFill>
                  <a:srgbClr val="C32D2E">
                    <a:shade val="75000"/>
                  </a:srgbClr>
                </a:solidFill>
                <a:effectLst/>
                <a:uLnTx/>
                <a:uFillTx/>
                <a:latin typeface="Cambria"/>
                <a:ea typeface="+mj-ea"/>
                <a:cs typeface="+mj-cs"/>
              </a:rPr>
              <a:t>t</a:t>
            </a:r>
          </a:p>
        </p:txBody>
      </p:sp>
      <p:sp>
        <p:nvSpPr>
          <p:cNvPr id="4" name="AutoShape 4" descr="Senior Community Service Employment Program (SCSE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a:ea typeface="+mn-ea"/>
              <a:cs typeface="+mn-cs"/>
            </a:endParaRPr>
          </a:p>
        </p:txBody>
      </p:sp>
      <p:sp>
        <p:nvSpPr>
          <p:cNvPr id="8" name="Rectangle 7">
            <a:extLst>
              <a:ext uri="{FF2B5EF4-FFF2-40B4-BE49-F238E27FC236}">
                <a16:creationId xmlns:a16="http://schemas.microsoft.com/office/drawing/2014/main" id="{F7986DC2-7467-48F7-914A-1176AB580560}"/>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78EA584-52E7-41E1-882E-28E440F2A2AD}"/>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2AC7FEF-EA85-4B14-B55D-2ED24C6FE7B4}"/>
              </a:ext>
            </a:extLst>
          </p:cNvPr>
          <p:cNvSpPr txBox="1"/>
          <p:nvPr/>
        </p:nvSpPr>
        <p:spPr>
          <a:xfrm>
            <a:off x="-1" y="1838036"/>
            <a:ext cx="9143999" cy="553998"/>
          </a:xfrm>
          <a:prstGeom prst="rect">
            <a:avLst/>
          </a:prstGeom>
          <a:noFill/>
        </p:spPr>
        <p:txBody>
          <a:bodyPr wrap="square" rtlCol="0">
            <a:spAutoFit/>
          </a:bodyPr>
          <a:lstStyle/>
          <a:p>
            <a:pPr marL="457200" indent="-457200" algn="ctr">
              <a:buFont typeface="Arial" panose="020B0604020202020204" pitchFamily="34" charset="0"/>
              <a:buChar char="•"/>
            </a:pPr>
            <a:r>
              <a:rPr lang="en-US" sz="3000" b="1" dirty="0">
                <a:latin typeface="Cambria" panose="02040503050406030204" pitchFamily="18" charset="0"/>
                <a:ea typeface="Cambria" panose="02040503050406030204" pitchFamily="18" charset="0"/>
              </a:rPr>
              <a:t>N</a:t>
            </a:r>
          </a:p>
        </p:txBody>
      </p:sp>
      <p:pic>
        <p:nvPicPr>
          <p:cNvPr id="7" name="Content Placeholder 3">
            <a:extLst>
              <a:ext uri="{FF2B5EF4-FFF2-40B4-BE49-F238E27FC236}">
                <a16:creationId xmlns:a16="http://schemas.microsoft.com/office/drawing/2014/main" id="{CA0F31C3-5147-45CB-84CA-0B72D1BC6455}"/>
              </a:ext>
            </a:extLst>
          </p:cNvPr>
          <p:cNvPicPr>
            <a:picLocks noChangeAspect="1"/>
          </p:cNvPicPr>
          <p:nvPr/>
        </p:nvPicPr>
        <p:blipFill rotWithShape="1">
          <a:blip r:embed="rId3"/>
          <a:srcRect t="35177"/>
          <a:stretch/>
        </p:blipFill>
        <p:spPr>
          <a:xfrm>
            <a:off x="155575" y="1406421"/>
            <a:ext cx="8718258" cy="2783551"/>
          </a:xfrm>
          <a:prstGeom prst="rect">
            <a:avLst/>
          </a:prstGeom>
        </p:spPr>
      </p:pic>
      <p:pic>
        <p:nvPicPr>
          <p:cNvPr id="9" name="Picture 8">
            <a:extLst>
              <a:ext uri="{FF2B5EF4-FFF2-40B4-BE49-F238E27FC236}">
                <a16:creationId xmlns:a16="http://schemas.microsoft.com/office/drawing/2014/main" id="{FCE8DD98-DC5F-48AF-9B59-3E0428859031}"/>
              </a:ext>
            </a:extLst>
          </p:cNvPr>
          <p:cNvPicPr>
            <a:picLocks noChangeAspect="1"/>
          </p:cNvPicPr>
          <p:nvPr/>
        </p:nvPicPr>
        <p:blipFill>
          <a:blip r:embed="rId4"/>
          <a:stretch>
            <a:fillRect/>
          </a:stretch>
        </p:blipFill>
        <p:spPr>
          <a:xfrm>
            <a:off x="2971800" y="2514600"/>
            <a:ext cx="3255845" cy="3393632"/>
          </a:xfrm>
          <a:prstGeom prst="rect">
            <a:avLst/>
          </a:prstGeom>
        </p:spPr>
      </p:pic>
      <p:sp>
        <p:nvSpPr>
          <p:cNvPr id="11" name="Title 1">
            <a:extLst>
              <a:ext uri="{FF2B5EF4-FFF2-40B4-BE49-F238E27FC236}">
                <a16:creationId xmlns:a16="http://schemas.microsoft.com/office/drawing/2014/main" id="{CECCB39C-F569-4EF1-AFBB-4AE79C428DB0}"/>
              </a:ext>
            </a:extLst>
          </p:cNvPr>
          <p:cNvSpPr txBox="1">
            <a:spLocks/>
          </p:cNvSpPr>
          <p:nvPr/>
        </p:nvSpPr>
        <p:spPr>
          <a:xfrm>
            <a:off x="6227645" y="4248849"/>
            <a:ext cx="2667000" cy="990600"/>
          </a:xfrm>
          <a:prstGeom prst="rect">
            <a:avLst/>
          </a:prstGeom>
        </p:spPr>
        <p:txBody>
          <a:bodyPr vert="horz" anchor="b">
            <a:normAutofit fontScale="70000" lnSpcReduction="20000"/>
          </a:bodyPr>
          <a:lstStyle>
            <a:lvl1pPr algn="ctr" rtl="0" eaLnBrk="1" latinLnBrk="0" hangingPunct="1">
              <a:spcBef>
                <a:spcPct val="0"/>
              </a:spcBef>
              <a:buNone/>
              <a:defRPr kumimoji="0" sz="3300" b="1" kern="1200">
                <a:solidFill>
                  <a:schemeClr val="accent3">
                    <a:shade val="75000"/>
                  </a:schemeClr>
                </a:solidFill>
                <a:latin typeface="+mn-lt"/>
                <a:ea typeface="+mj-ea"/>
                <a:cs typeface="+mj-cs"/>
              </a:defRPr>
            </a:lvl1pPr>
          </a:lstStyle>
          <a:p>
            <a:r>
              <a:rPr lang="en-US" dirty="0"/>
              <a:t>$6,ooo per Eligible Employee </a:t>
            </a:r>
          </a:p>
          <a:p>
            <a:r>
              <a:rPr lang="en-US" dirty="0"/>
              <a:t> </a:t>
            </a:r>
          </a:p>
        </p:txBody>
      </p:sp>
      <p:sp>
        <p:nvSpPr>
          <p:cNvPr id="12" name="Title 1">
            <a:extLst>
              <a:ext uri="{FF2B5EF4-FFF2-40B4-BE49-F238E27FC236}">
                <a16:creationId xmlns:a16="http://schemas.microsoft.com/office/drawing/2014/main" id="{6D840151-D722-4D16-9500-251D824CAE00}"/>
              </a:ext>
            </a:extLst>
          </p:cNvPr>
          <p:cNvSpPr txBox="1">
            <a:spLocks/>
          </p:cNvSpPr>
          <p:nvPr/>
        </p:nvSpPr>
        <p:spPr>
          <a:xfrm>
            <a:off x="293909" y="4419600"/>
            <a:ext cx="2667000" cy="1219200"/>
          </a:xfrm>
          <a:prstGeom prst="rect">
            <a:avLst/>
          </a:prstGeom>
        </p:spPr>
        <p:txBody>
          <a:bodyPr vert="horz" anchor="b">
            <a:normAutofit fontScale="55000" lnSpcReduction="20000"/>
          </a:bodyPr>
          <a:lstStyle>
            <a:lvl1pPr algn="ctr" rtl="0" eaLnBrk="1" latinLnBrk="0" hangingPunct="1">
              <a:spcBef>
                <a:spcPct val="0"/>
              </a:spcBef>
              <a:buNone/>
              <a:defRPr kumimoji="0" sz="3300" b="1" kern="1200">
                <a:solidFill>
                  <a:schemeClr val="accent3">
                    <a:shade val="75000"/>
                  </a:schemeClr>
                </a:solidFill>
                <a:latin typeface="+mn-lt"/>
                <a:ea typeface="+mj-ea"/>
                <a:cs typeface="+mj-cs"/>
              </a:defRPr>
            </a:lvl1pPr>
          </a:lstStyle>
          <a:p>
            <a:r>
              <a:rPr lang="en-US" dirty="0"/>
              <a:t>Advanced Manufacturing </a:t>
            </a:r>
          </a:p>
          <a:p>
            <a:r>
              <a:rPr lang="en-US" dirty="0"/>
              <a:t>or </a:t>
            </a:r>
          </a:p>
          <a:p>
            <a:r>
              <a:rPr lang="en-US" dirty="0"/>
              <a:t>IT/Computer Science Occupations</a:t>
            </a:r>
          </a:p>
          <a:p>
            <a:r>
              <a:rPr lang="en-US" dirty="0"/>
              <a:t> </a:t>
            </a:r>
          </a:p>
        </p:txBody>
      </p:sp>
    </p:spTree>
    <p:extLst>
      <p:ext uri="{BB962C8B-B14F-4D97-AF65-F5344CB8AC3E}">
        <p14:creationId xmlns:p14="http://schemas.microsoft.com/office/powerpoint/2010/main" val="34785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Senior Community Service Employment Program (SCSE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a:ea typeface="+mn-ea"/>
              <a:cs typeface="+mn-cs"/>
            </a:endParaRPr>
          </a:p>
        </p:txBody>
      </p:sp>
      <p:sp>
        <p:nvSpPr>
          <p:cNvPr id="8" name="Rectangle 7">
            <a:extLst>
              <a:ext uri="{FF2B5EF4-FFF2-40B4-BE49-F238E27FC236}">
                <a16:creationId xmlns:a16="http://schemas.microsoft.com/office/drawing/2014/main" id="{F7986DC2-7467-48F7-914A-1176AB580560}"/>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78EA584-52E7-41E1-882E-28E440F2A2AD}"/>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D0138942-CB82-4BB7-8A62-C53C83E5CB91}"/>
              </a:ext>
            </a:extLst>
          </p:cNvPr>
          <p:cNvSpPr txBox="1">
            <a:spLocks/>
          </p:cNvSpPr>
          <p:nvPr/>
        </p:nvSpPr>
        <p:spPr>
          <a:xfrm>
            <a:off x="298173" y="572439"/>
            <a:ext cx="8696739" cy="63610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500" b="1" dirty="0">
                <a:solidFill>
                  <a:srgbClr val="C00000"/>
                </a:solidFill>
              </a:rPr>
              <a:t>Youth Employment Project (YEP)</a:t>
            </a:r>
          </a:p>
        </p:txBody>
      </p:sp>
      <p:sp>
        <p:nvSpPr>
          <p:cNvPr id="14" name="Rectangle 13">
            <a:extLst>
              <a:ext uri="{FF2B5EF4-FFF2-40B4-BE49-F238E27FC236}">
                <a16:creationId xmlns:a16="http://schemas.microsoft.com/office/drawing/2014/main" id="{5F0DA8C6-5B59-42AA-9F2E-EF9EECA2B2F6}"/>
              </a:ext>
            </a:extLst>
          </p:cNvPr>
          <p:cNvSpPr/>
          <p:nvPr/>
        </p:nvSpPr>
        <p:spPr>
          <a:xfrm>
            <a:off x="223629" y="1168227"/>
            <a:ext cx="8696739" cy="5047536"/>
          </a:xfrm>
          <a:prstGeom prst="rect">
            <a:avLst/>
          </a:prstGeom>
        </p:spPr>
        <p:txBody>
          <a:bodyPr wrap="square">
            <a:spAutoFit/>
          </a:bodyPr>
          <a:lstStyle/>
          <a:p>
            <a:r>
              <a:rPr lang="en-US" sz="2300" dirty="0">
                <a:latin typeface="Calibri" panose="020F0502020204030204" pitchFamily="34" charset="0"/>
                <a:ea typeface="Calibri" panose="020F0502020204030204" pitchFamily="34" charset="0"/>
                <a:cs typeface="Times New Roman" panose="02020603050405020304" pitchFamily="18" charset="0"/>
              </a:rPr>
              <a:t>The Youth Employment Project (YEP) is an initiative to assist young adults in finding a first job or work experience opportunity. Services through YEP include assistance in resume creation, job search, preparing for interviews as well as education on soft skills, customer service and financial literacy. </a:t>
            </a:r>
          </a:p>
          <a:p>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The Workforce Alliance initiated a youth employment strategy in 2009 </a:t>
            </a:r>
          </a:p>
          <a:p>
            <a:pPr marL="800100" lvl="1" indent="-342900">
              <a:buFont typeface="Wingdings" panose="05000000000000000000" pitchFamily="2" charset="2"/>
              <a:buChar char="Ø"/>
            </a:pPr>
            <a:r>
              <a:rPr lang="en-US" sz="2300" dirty="0">
                <a:latin typeface="Calibri" panose="020F0502020204030204" pitchFamily="34" charset="0"/>
                <a:ea typeface="Calibri" panose="020F0502020204030204" pitchFamily="34" charset="0"/>
                <a:cs typeface="Times New Roman" panose="02020603050405020304" pitchFamily="18" charset="0"/>
              </a:rPr>
              <a:t>Recognized Declining Teen Employment Rates </a:t>
            </a:r>
          </a:p>
          <a:p>
            <a:pPr marL="800100" lvl="1" indent="-342900">
              <a:buFont typeface="Wingdings" panose="05000000000000000000" pitchFamily="2" charset="2"/>
              <a:buChar char="Ø"/>
            </a:pPr>
            <a:r>
              <a:rPr lang="en-US" sz="2300" dirty="0">
                <a:latin typeface="Calibri" panose="020F0502020204030204" pitchFamily="34" charset="0"/>
                <a:ea typeface="Calibri" panose="020F0502020204030204" pitchFamily="34" charset="0"/>
                <a:cs typeface="Times New Roman" panose="02020603050405020304" pitchFamily="18" charset="0"/>
              </a:rPr>
              <a:t>Strategy to Develop “Soft Skills”</a:t>
            </a:r>
          </a:p>
          <a:p>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300" dirty="0">
                <a:latin typeface="Calibri" panose="020F0502020204030204" pitchFamily="34" charset="0"/>
                <a:ea typeface="Calibri" panose="020F0502020204030204" pitchFamily="34" charset="0"/>
                <a:cs typeface="Times New Roman" panose="02020603050405020304" pitchFamily="18" charset="0"/>
              </a:rPr>
              <a:t>Research of best practices included two key elements</a:t>
            </a:r>
          </a:p>
          <a:p>
            <a:pPr marL="800100" lvl="1" indent="-342900">
              <a:buFont typeface="Wingdings" panose="05000000000000000000" pitchFamily="2" charset="2"/>
              <a:buChar char="Ø"/>
            </a:pPr>
            <a:r>
              <a:rPr lang="en-US" sz="2300" dirty="0">
                <a:latin typeface="Calibri" panose="020F0502020204030204" pitchFamily="34" charset="0"/>
                <a:ea typeface="Calibri" panose="020F0502020204030204" pitchFamily="34" charset="0"/>
                <a:cs typeface="Times New Roman" panose="02020603050405020304" pitchFamily="18" charset="0"/>
              </a:rPr>
              <a:t>Engagement of Business Community </a:t>
            </a:r>
          </a:p>
          <a:p>
            <a:pPr marL="800100" lvl="1" indent="-342900">
              <a:buFont typeface="Wingdings" panose="05000000000000000000" pitchFamily="2" charset="2"/>
              <a:buChar char="Ø"/>
            </a:pPr>
            <a:r>
              <a:rPr lang="en-US" sz="2300" dirty="0">
                <a:latin typeface="Calibri" panose="020F0502020204030204" pitchFamily="34" charset="0"/>
                <a:ea typeface="Calibri" panose="020F0502020204030204" pitchFamily="34" charset="0"/>
                <a:cs typeface="Times New Roman" panose="02020603050405020304" pitchFamily="18" charset="0"/>
              </a:rPr>
              <a:t>Connecting Summer Jobs to Academic Interest and Programs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C3A49AAE-FA3F-4798-8925-23446B833C96}"/>
              </a:ext>
            </a:extLst>
          </p:cNvPr>
          <p:cNvPicPr>
            <a:picLocks noChangeAspect="1"/>
          </p:cNvPicPr>
          <p:nvPr/>
        </p:nvPicPr>
        <p:blipFill>
          <a:blip r:embed="rId3"/>
          <a:stretch>
            <a:fillRect/>
          </a:stretch>
        </p:blipFill>
        <p:spPr>
          <a:xfrm>
            <a:off x="7094429" y="4145590"/>
            <a:ext cx="1725318" cy="1383912"/>
          </a:xfrm>
          <a:prstGeom prst="rect">
            <a:avLst/>
          </a:prstGeom>
        </p:spPr>
      </p:pic>
    </p:spTree>
    <p:extLst>
      <p:ext uri="{BB962C8B-B14F-4D97-AF65-F5344CB8AC3E}">
        <p14:creationId xmlns:p14="http://schemas.microsoft.com/office/powerpoint/2010/main" val="1705580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7975" y="436332"/>
            <a:ext cx="8534400" cy="723728"/>
          </a:xfrm>
          <a:prstGeom prst="rect">
            <a:avLst/>
          </a:prstGeom>
        </p:spPr>
        <p:txBody>
          <a:bodyPr vert="horz" anchor="b">
            <a:noAutofit/>
          </a:bodyPr>
          <a:lstStyle>
            <a:lvl1pPr algn="ctr" rtl="0" eaLnBrk="1" latinLnBrk="0" hangingPunct="1">
              <a:spcBef>
                <a:spcPct val="0"/>
              </a:spcBef>
              <a:buNone/>
              <a:defRPr kumimoji="0" sz="3300" b="1" kern="1200">
                <a:solidFill>
                  <a:schemeClr val="accent3">
                    <a:shade val="75000"/>
                  </a:schemeClr>
                </a:solidFill>
                <a:latin typeface="+mn-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C32D2E">
                    <a:shade val="75000"/>
                  </a:srgbClr>
                </a:solidFill>
                <a:effectLst/>
                <a:uLnTx/>
                <a:uFillTx/>
                <a:latin typeface="Calibri" panose="020F0502020204030204" pitchFamily="34" charset="0"/>
                <a:cs typeface="Calibri" panose="020F0502020204030204" pitchFamily="34" charset="0"/>
              </a:rPr>
              <a:t>Fair Chance (Justice Involved Individuals)</a:t>
            </a:r>
          </a:p>
        </p:txBody>
      </p:sp>
      <p:sp>
        <p:nvSpPr>
          <p:cNvPr id="4" name="AutoShape 4" descr="Senior Community Service Employment Program (SCSE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a:ea typeface="+mn-ea"/>
              <a:cs typeface="+mn-cs"/>
            </a:endParaRPr>
          </a:p>
        </p:txBody>
      </p:sp>
      <p:sp>
        <p:nvSpPr>
          <p:cNvPr id="8" name="Rectangle 7">
            <a:extLst>
              <a:ext uri="{FF2B5EF4-FFF2-40B4-BE49-F238E27FC236}">
                <a16:creationId xmlns:a16="http://schemas.microsoft.com/office/drawing/2014/main" id="{F7986DC2-7467-48F7-914A-1176AB580560}"/>
              </a:ext>
            </a:extLst>
          </p:cNvPr>
          <p:cNvSpPr/>
          <p:nvPr/>
        </p:nvSpPr>
        <p:spPr>
          <a:xfrm>
            <a:off x="0" y="0"/>
            <a:ext cx="9143999" cy="436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78EA584-52E7-41E1-882E-28E440F2A2AD}"/>
              </a:ext>
            </a:extLst>
          </p:cNvPr>
          <p:cNvSpPr/>
          <p:nvPr/>
        </p:nvSpPr>
        <p:spPr>
          <a:xfrm>
            <a:off x="1" y="6421668"/>
            <a:ext cx="9143999" cy="4363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4">
            <a:extLst>
              <a:ext uri="{FF2B5EF4-FFF2-40B4-BE49-F238E27FC236}">
                <a16:creationId xmlns:a16="http://schemas.microsoft.com/office/drawing/2014/main" id="{CF62A4F1-31E1-4DF2-BB19-1F3AFBB39854}"/>
              </a:ext>
            </a:extLst>
          </p:cNvPr>
          <p:cNvSpPr>
            <a:spLocks noChangeArrowheads="1"/>
          </p:cNvSpPr>
          <p:nvPr/>
        </p:nvSpPr>
        <p:spPr bwMode="auto">
          <a:xfrm>
            <a:off x="2460625" y="2070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9" name="Picture 18">
            <a:extLst>
              <a:ext uri="{FF2B5EF4-FFF2-40B4-BE49-F238E27FC236}">
                <a16:creationId xmlns:a16="http://schemas.microsoft.com/office/drawing/2014/main" id="{670C55E6-5E87-471B-9E81-A90D25B82DE3}"/>
              </a:ext>
            </a:extLst>
          </p:cNvPr>
          <p:cNvPicPr>
            <a:picLocks noChangeAspect="1"/>
          </p:cNvPicPr>
          <p:nvPr/>
        </p:nvPicPr>
        <p:blipFill>
          <a:blip r:embed="rId3"/>
          <a:stretch>
            <a:fillRect/>
          </a:stretch>
        </p:blipFill>
        <p:spPr>
          <a:xfrm>
            <a:off x="2278396" y="1137781"/>
            <a:ext cx="4938188" cy="5273497"/>
          </a:xfrm>
          <a:prstGeom prst="rect">
            <a:avLst/>
          </a:prstGeom>
        </p:spPr>
      </p:pic>
    </p:spTree>
    <p:extLst>
      <p:ext uri="{BB962C8B-B14F-4D97-AF65-F5344CB8AC3E}">
        <p14:creationId xmlns:p14="http://schemas.microsoft.com/office/powerpoint/2010/main" val="8857978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2138</TotalTime>
  <Words>362</Words>
  <Application>Microsoft Office PowerPoint</Application>
  <PresentationFormat>On-screen Show (4:3)</PresentationFormat>
  <Paragraphs>70</Paragraphs>
  <Slides>10</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Calibri Light</vt:lpstr>
      <vt:lpstr>Cambria</vt:lpstr>
      <vt:lpstr>Courier New</vt:lpstr>
      <vt:lpstr>Source Sans Pro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Lindhorst</dc:creator>
  <cp:lastModifiedBy>Shirley Lindhorst</cp:lastModifiedBy>
  <cp:revision>156</cp:revision>
  <cp:lastPrinted>2024-10-22T15:58:45Z</cp:lastPrinted>
  <dcterms:created xsi:type="dcterms:W3CDTF">2022-07-19T15:10:02Z</dcterms:created>
  <dcterms:modified xsi:type="dcterms:W3CDTF">2025-01-08T14:02:45Z</dcterms:modified>
</cp:coreProperties>
</file>