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2" r:id="rId8"/>
    <p:sldId id="264" r:id="rId9"/>
    <p:sldId id="266" r:id="rId10"/>
    <p:sldId id="265" r:id="rId11"/>
    <p:sldId id="263" r:id="rId12"/>
    <p:sldId id="268" r:id="rId13"/>
  </p:sldIdLst>
  <p:sldSz cx="9144000" cy="6400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93" autoAdjust="0"/>
    <p:restoredTop sz="94660"/>
  </p:normalViewPr>
  <p:slideViewPr>
    <p:cSldViewPr snapToGrid="0">
      <p:cViewPr>
        <p:scale>
          <a:sx n="50" d="100"/>
          <a:sy n="50" d="100"/>
        </p:scale>
        <p:origin x="2010" y="15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47539"/>
            <a:ext cx="7772400" cy="2228427"/>
          </a:xfrm>
        </p:spPr>
        <p:txBody>
          <a:bodyPr anchor="b"/>
          <a:lstStyle>
            <a:lvl1pPr algn="ctr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61902"/>
            <a:ext cx="6858000" cy="1545378"/>
          </a:xfrm>
        </p:spPr>
        <p:txBody>
          <a:bodyPr/>
          <a:lstStyle>
            <a:lvl1pPr marL="0" indent="0" algn="ctr">
              <a:buNone/>
              <a:defRPr sz="2240"/>
            </a:lvl1pPr>
            <a:lvl2pPr marL="426705" indent="0" algn="ctr">
              <a:buNone/>
              <a:defRPr sz="1867"/>
            </a:lvl2pPr>
            <a:lvl3pPr marL="853410" indent="0" algn="ctr">
              <a:buNone/>
              <a:defRPr sz="1680"/>
            </a:lvl3pPr>
            <a:lvl4pPr marL="1280114" indent="0" algn="ctr">
              <a:buNone/>
              <a:defRPr sz="1493"/>
            </a:lvl4pPr>
            <a:lvl5pPr marL="1706819" indent="0" algn="ctr">
              <a:buNone/>
              <a:defRPr sz="1493"/>
            </a:lvl5pPr>
            <a:lvl6pPr marL="2133524" indent="0" algn="ctr">
              <a:buNone/>
              <a:defRPr sz="1493"/>
            </a:lvl6pPr>
            <a:lvl7pPr marL="2560229" indent="0" algn="ctr">
              <a:buNone/>
              <a:defRPr sz="1493"/>
            </a:lvl7pPr>
            <a:lvl8pPr marL="2986933" indent="0" algn="ctr">
              <a:buNone/>
              <a:defRPr sz="1493"/>
            </a:lvl8pPr>
            <a:lvl9pPr marL="3413638" indent="0" algn="ctr">
              <a:buNone/>
              <a:defRPr sz="149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44890"/>
      </p:ext>
    </p:extLst>
  </p:cSld>
  <p:clrMapOvr>
    <a:masterClrMapping/>
  </p:clrMapOvr>
  <p:transition spd="slow" advClick="0" advTm="625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85360"/>
      </p:ext>
    </p:extLst>
  </p:cSld>
  <p:clrMapOvr>
    <a:masterClrMapping/>
  </p:clrMapOvr>
  <p:transition spd="slow" advClick="0" advTm="625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40783"/>
            <a:ext cx="1971675" cy="54243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40783"/>
            <a:ext cx="5800725" cy="542438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37743"/>
      </p:ext>
    </p:extLst>
  </p:cSld>
  <p:clrMapOvr>
    <a:masterClrMapping/>
  </p:clrMapOvr>
  <p:transition spd="slow" advClick="0" advTm="625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01882"/>
      </p:ext>
    </p:extLst>
  </p:cSld>
  <p:clrMapOvr>
    <a:masterClrMapping/>
  </p:clrMapOvr>
  <p:transition spd="slow" advClick="0" advTm="625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95757"/>
            <a:ext cx="7886700" cy="2662555"/>
          </a:xfrm>
        </p:spPr>
        <p:txBody>
          <a:bodyPr anchor="b"/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283500"/>
            <a:ext cx="7886700" cy="1400175"/>
          </a:xfrm>
        </p:spPr>
        <p:txBody>
          <a:bodyPr/>
          <a:lstStyle>
            <a:lvl1pPr marL="0" indent="0">
              <a:buNone/>
              <a:defRPr sz="2240">
                <a:solidFill>
                  <a:schemeClr val="tx1"/>
                </a:solidFill>
              </a:defRPr>
            </a:lvl1pPr>
            <a:lvl2pPr marL="4267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3514"/>
      </p:ext>
    </p:extLst>
  </p:cSld>
  <p:clrMapOvr>
    <a:masterClrMapping/>
  </p:clrMapOvr>
  <p:transition spd="slow" advClick="0" advTm="625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03917"/>
            <a:ext cx="3886200" cy="4061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03917"/>
            <a:ext cx="3886200" cy="4061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66478"/>
      </p:ext>
    </p:extLst>
  </p:cSld>
  <p:clrMapOvr>
    <a:masterClrMapping/>
  </p:clrMapOvr>
  <p:transition spd="slow" advClick="0" advTm="625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0785"/>
            <a:ext cx="7886700" cy="1237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69085"/>
            <a:ext cx="3868340" cy="768985"/>
          </a:xfrm>
        </p:spPr>
        <p:txBody>
          <a:bodyPr anchor="b"/>
          <a:lstStyle>
            <a:lvl1pPr marL="0" indent="0">
              <a:buNone/>
              <a:defRPr sz="2240" b="1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38070"/>
            <a:ext cx="3868340" cy="343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69085"/>
            <a:ext cx="3887391" cy="768985"/>
          </a:xfrm>
        </p:spPr>
        <p:txBody>
          <a:bodyPr anchor="b"/>
          <a:lstStyle>
            <a:lvl1pPr marL="0" indent="0">
              <a:buNone/>
              <a:defRPr sz="2240" b="1"/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38070"/>
            <a:ext cx="3887391" cy="3438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43330"/>
      </p:ext>
    </p:extLst>
  </p:cSld>
  <p:clrMapOvr>
    <a:masterClrMapping/>
  </p:clrMapOvr>
  <p:transition spd="slow" advClick="0" advTm="625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66856"/>
      </p:ext>
    </p:extLst>
  </p:cSld>
  <p:clrMapOvr>
    <a:masterClrMapping/>
  </p:clrMapOvr>
  <p:transition spd="slow" advClick="0" advTm="625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15999"/>
      </p:ext>
    </p:extLst>
  </p:cSld>
  <p:clrMapOvr>
    <a:masterClrMapping/>
  </p:clrMapOvr>
  <p:transition spd="slow" advClick="0" advTm="625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26720"/>
            <a:ext cx="2949178" cy="1493520"/>
          </a:xfrm>
        </p:spPr>
        <p:txBody>
          <a:bodyPr anchor="b"/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21598"/>
            <a:ext cx="4629150" cy="4548717"/>
          </a:xfrm>
        </p:spPr>
        <p:txBody>
          <a:bodyPr/>
          <a:lstStyle>
            <a:lvl1pPr>
              <a:defRPr sz="2987"/>
            </a:lvl1pPr>
            <a:lvl2pPr>
              <a:defRPr sz="2613"/>
            </a:lvl2pPr>
            <a:lvl3pPr>
              <a:defRPr sz="224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20240"/>
            <a:ext cx="2949178" cy="3557482"/>
          </a:xfrm>
        </p:spPr>
        <p:txBody>
          <a:bodyPr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65562"/>
      </p:ext>
    </p:extLst>
  </p:cSld>
  <p:clrMapOvr>
    <a:masterClrMapping/>
  </p:clrMapOvr>
  <p:transition spd="slow" advClick="0" advTm="625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26720"/>
            <a:ext cx="2949178" cy="1493520"/>
          </a:xfrm>
        </p:spPr>
        <p:txBody>
          <a:bodyPr anchor="b"/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21598"/>
            <a:ext cx="4629150" cy="4548717"/>
          </a:xfrm>
        </p:spPr>
        <p:txBody>
          <a:bodyPr anchor="t"/>
          <a:lstStyle>
            <a:lvl1pPr marL="0" indent="0">
              <a:buNone/>
              <a:defRPr sz="2987"/>
            </a:lvl1pPr>
            <a:lvl2pPr marL="426705" indent="0">
              <a:buNone/>
              <a:defRPr sz="2613"/>
            </a:lvl2pPr>
            <a:lvl3pPr marL="853410" indent="0">
              <a:buNone/>
              <a:defRPr sz="2240"/>
            </a:lvl3pPr>
            <a:lvl4pPr marL="1280114" indent="0">
              <a:buNone/>
              <a:defRPr sz="1867"/>
            </a:lvl4pPr>
            <a:lvl5pPr marL="1706819" indent="0">
              <a:buNone/>
              <a:defRPr sz="1867"/>
            </a:lvl5pPr>
            <a:lvl6pPr marL="2133524" indent="0">
              <a:buNone/>
              <a:defRPr sz="1867"/>
            </a:lvl6pPr>
            <a:lvl7pPr marL="2560229" indent="0">
              <a:buNone/>
              <a:defRPr sz="1867"/>
            </a:lvl7pPr>
            <a:lvl8pPr marL="2986933" indent="0">
              <a:buNone/>
              <a:defRPr sz="1867"/>
            </a:lvl8pPr>
            <a:lvl9pPr marL="3413638" indent="0">
              <a:buNone/>
              <a:defRPr sz="18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20240"/>
            <a:ext cx="2949178" cy="3557482"/>
          </a:xfrm>
        </p:spPr>
        <p:txBody>
          <a:bodyPr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21803"/>
      </p:ext>
    </p:extLst>
  </p:cSld>
  <p:clrMapOvr>
    <a:masterClrMapping/>
  </p:clrMapOvr>
  <p:transition spd="slow" advClick="0" advTm="625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40785"/>
            <a:ext cx="7886700" cy="1237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03917"/>
            <a:ext cx="7886700" cy="4061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932595"/>
            <a:ext cx="20574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40AA0-C483-46DD-87C4-7051107EEDA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932595"/>
            <a:ext cx="30861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932595"/>
            <a:ext cx="20574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33634-22C0-44E0-B87D-1EC2052A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7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6250">
    <p:fade/>
  </p:transition>
  <p:txStyles>
    <p:titleStyle>
      <a:lvl1pPr algn="l" defTabSz="853410" rtl="0" eaLnBrk="1" latinLnBrk="0" hangingPunct="1">
        <a:lnSpc>
          <a:spcPct val="90000"/>
        </a:lnSpc>
        <a:spcBef>
          <a:spcPct val="0"/>
        </a:spcBef>
        <a:buNone/>
        <a:defRPr sz="41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352" indent="-213352" algn="l" defTabSz="8534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2613" kern="1200">
          <a:solidFill>
            <a:schemeClr val="tx1"/>
          </a:solidFill>
          <a:latin typeface="+mn-lt"/>
          <a:ea typeface="+mn-ea"/>
          <a:cs typeface="+mn-cs"/>
        </a:defRPr>
      </a:lvl1pPr>
      <a:lvl2pPr marL="640057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1066762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93467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920171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346876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773581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6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626990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image" Target="../media/image9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61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 descr="https://workforce-ks.com/communityoutreach/jobsforeyouth/AGH.jpg">
            <a:extLst>
              <a:ext uri="{FF2B5EF4-FFF2-40B4-BE49-F238E27FC236}">
                <a16:creationId xmlns:a16="http://schemas.microsoft.com/office/drawing/2014/main" id="{82558EC9-2F4C-4BBF-AC1A-798993E921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4" y="-2243023"/>
            <a:ext cx="171334" cy="17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6" name="Picture 22" descr="https://workforce-ks.com/communityoutreach/jobsforeyouth/ForvisMazars.png">
            <a:extLst>
              <a:ext uri="{FF2B5EF4-FFF2-40B4-BE49-F238E27FC236}">
                <a16:creationId xmlns:a16="http://schemas.microsoft.com/office/drawing/2014/main" id="{4C63984D-8606-43FC-A863-D083BDC04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51" y="619810"/>
            <a:ext cx="990529" cy="41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s://workforce-ks.com/communityoutreach/jobsforeyouth/AssistedLivingLocatorsJWeber.png">
            <a:extLst>
              <a:ext uri="{FF2B5EF4-FFF2-40B4-BE49-F238E27FC236}">
                <a16:creationId xmlns:a16="http://schemas.microsoft.com/office/drawing/2014/main" id="{10C88BAA-F2C4-4EAD-B04A-3B25F7EAF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36" y="315628"/>
            <a:ext cx="3129700" cy="10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workforce-ks.com/communityoutreach/jobsforeyouth/Dondlinger.jpg">
            <a:extLst>
              <a:ext uri="{FF2B5EF4-FFF2-40B4-BE49-F238E27FC236}">
                <a16:creationId xmlns:a16="http://schemas.microsoft.com/office/drawing/2014/main" id="{DAEAA63A-D267-4187-9195-F63789DEC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868" y="522046"/>
            <a:ext cx="2612103" cy="65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https://workforce-ks.com/communityoutreach/jobsforeyouth/DeltaDentalLogo2022.jpg">
            <a:extLst>
              <a:ext uri="{FF2B5EF4-FFF2-40B4-BE49-F238E27FC236}">
                <a16:creationId xmlns:a16="http://schemas.microsoft.com/office/drawing/2014/main" id="{F8110865-C9D4-4B95-84DD-66AD334B0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25" y="1843313"/>
            <a:ext cx="2603105" cy="64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workforce-ks.com/communityoutreach/jobsforeyouth/Foulston_Attorneys_Blue.jpg">
            <a:extLst>
              <a:ext uri="{FF2B5EF4-FFF2-40B4-BE49-F238E27FC236}">
                <a16:creationId xmlns:a16="http://schemas.microsoft.com/office/drawing/2014/main" id="{7AF2532E-6239-4366-A438-6856CE273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4340" r="9814" b="10053"/>
          <a:stretch/>
        </p:blipFill>
        <p:spPr bwMode="auto">
          <a:xfrm>
            <a:off x="5000638" y="1797557"/>
            <a:ext cx="2188819" cy="69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https://workforce-ks.com/communityoutreach/jobsforeyouth/FreddysLogo71824.png">
            <a:extLst>
              <a:ext uri="{FF2B5EF4-FFF2-40B4-BE49-F238E27FC236}">
                <a16:creationId xmlns:a16="http://schemas.microsoft.com/office/drawing/2014/main" id="{790B5E67-EB45-4505-8D3C-7DDE66515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87" y="2864757"/>
            <a:ext cx="1760474" cy="125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workforce-ks.com/communityoutreach/jobsforeyouth/hoidale.png">
            <a:extLst>
              <a:ext uri="{FF2B5EF4-FFF2-40B4-BE49-F238E27FC236}">
                <a16:creationId xmlns:a16="http://schemas.microsoft.com/office/drawing/2014/main" id="{0C3AB8F8-ABD1-422C-8501-2073A0BC4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87" y="3116606"/>
            <a:ext cx="2462327" cy="84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https://workforce-ks.com/communityoutreach/jobsforeyouth/PECLogo.jpg">
            <a:extLst>
              <a:ext uri="{FF2B5EF4-FFF2-40B4-BE49-F238E27FC236}">
                <a16:creationId xmlns:a16="http://schemas.microsoft.com/office/drawing/2014/main" id="{82B93056-1043-48EE-85DC-28554657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73" y="4776526"/>
            <a:ext cx="1696071" cy="61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workforce-ks.com/communityoutreach/jobsforeyouth/WMA71824.jpg">
            <a:extLst>
              <a:ext uri="{FF2B5EF4-FFF2-40B4-BE49-F238E27FC236}">
                <a16:creationId xmlns:a16="http://schemas.microsoft.com/office/drawing/2014/main" id="{AA3F937D-B0CE-4452-8C80-A5EDDF1EB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78" y="4629366"/>
            <a:ext cx="2280936" cy="70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https://workforce-ks.com/communityoutreach/jobsforeyouth/WSUTechLogo2024.png">
            <a:extLst>
              <a:ext uri="{FF2B5EF4-FFF2-40B4-BE49-F238E27FC236}">
                <a16:creationId xmlns:a16="http://schemas.microsoft.com/office/drawing/2014/main" id="{58AF13CD-69E8-488C-83F2-E07F893F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70" y="4001139"/>
            <a:ext cx="2589834" cy="171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438082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259CB-1932-4B80-850A-A0D09E9F9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6" r="18096"/>
          <a:stretch/>
        </p:blipFill>
        <p:spPr>
          <a:xfrm>
            <a:off x="-765949" y="0"/>
            <a:ext cx="1073470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2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50">
        <p14:reveal/>
      </p:transition>
    </mc:Choice>
    <mc:Fallback>
      <p:transition spd="slow" advClick="0" advTm="175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0D08EB-ED6E-44C8-9E11-AF88D5EE5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024" y="3639185"/>
            <a:ext cx="995952" cy="984166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4FC0562E-E5E5-47A7-A17C-38ABD6A38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0" b="11363"/>
          <a:stretch>
            <a:fillRect/>
          </a:stretch>
        </p:blipFill>
        <p:spPr bwMode="auto">
          <a:xfrm>
            <a:off x="1688307" y="268983"/>
            <a:ext cx="5767387" cy="389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55BB98-6666-4F0A-8B70-6F68E3165842}"/>
              </a:ext>
            </a:extLst>
          </p:cNvPr>
          <p:cNvSpPr txBox="1"/>
          <p:nvPr/>
        </p:nvSpPr>
        <p:spPr>
          <a:xfrm>
            <a:off x="1229579" y="5076825"/>
            <a:ext cx="6684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ENTER A TEAM, BE A SPONSOR, LEARN MORE</a:t>
            </a:r>
          </a:p>
        </p:txBody>
      </p:sp>
    </p:spTree>
    <p:extLst>
      <p:ext uri="{BB962C8B-B14F-4D97-AF65-F5344CB8AC3E}">
        <p14:creationId xmlns:p14="http://schemas.microsoft.com/office/powerpoint/2010/main" val="218863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250">
        <p14:reveal/>
      </p:transition>
    </mc:Choice>
    <mc:Fallback>
      <p:transition spd="slow" advClick="0" advTm="6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518F3B-A20A-4B23-8102-0EBFEF754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63"/>
          <a:stretch/>
        </p:blipFill>
        <p:spPr>
          <a:xfrm>
            <a:off x="0" y="0"/>
            <a:ext cx="3184938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9A4F1-A6DD-42D1-ADC5-954D487D5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-4847"/>
            <a:ext cx="2971800" cy="6405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CAD7F-F48C-4A29-AAD8-91C199444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7" r="-1"/>
          <a:stretch/>
        </p:blipFill>
        <p:spPr>
          <a:xfrm>
            <a:off x="6146366" y="0"/>
            <a:ext cx="2984934" cy="63921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68D934-7F8A-4690-ADFB-00B89179A3D6}"/>
              </a:ext>
            </a:extLst>
          </p:cNvPr>
          <p:cNvSpPr/>
          <p:nvPr/>
        </p:nvSpPr>
        <p:spPr>
          <a:xfrm>
            <a:off x="0" y="0"/>
            <a:ext cx="9144000" cy="6400800"/>
          </a:xfrm>
          <a:prstGeom prst="rect">
            <a:avLst/>
          </a:prstGeom>
          <a:solidFill>
            <a:srgbClr val="203864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AD31C-03A7-4F76-8131-43185347CF92}"/>
              </a:ext>
            </a:extLst>
          </p:cNvPr>
          <p:cNvSpPr txBox="1"/>
          <p:nvPr/>
        </p:nvSpPr>
        <p:spPr>
          <a:xfrm>
            <a:off x="495403" y="762000"/>
            <a:ext cx="8153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IT’S TIME ONCE AGAIN FOR THE ANNUAL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123BF-DC7F-40D1-A63D-C258FD1BACD2}"/>
              </a:ext>
            </a:extLst>
          </p:cNvPr>
          <p:cNvSpPr txBox="1"/>
          <p:nvPr/>
        </p:nvSpPr>
        <p:spPr>
          <a:xfrm>
            <a:off x="-7326044" y="4251404"/>
            <a:ext cx="73260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GOLF TOURNAMENT 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A19AE0-6277-462B-9B9D-F5DE476634E5}"/>
              </a:ext>
            </a:extLst>
          </p:cNvPr>
          <p:cNvSpPr txBox="1"/>
          <p:nvPr/>
        </p:nvSpPr>
        <p:spPr>
          <a:xfrm>
            <a:off x="9144000" y="3924300"/>
            <a:ext cx="5995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JOBS 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FORE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YOUTH</a:t>
            </a:r>
          </a:p>
        </p:txBody>
      </p:sp>
    </p:spTree>
    <p:extLst>
      <p:ext uri="{BB962C8B-B14F-4D97-AF65-F5344CB8AC3E}">
        <p14:creationId xmlns:p14="http://schemas.microsoft.com/office/powerpoint/2010/main" val="54814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667" decel="4933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7.93651E-8 L -0.83195 -0.00149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97" y="-7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667" decel="4933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3038 0.04588 L 0.87708 0.03869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82" y="-3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allAtOnce"/>
      <p:bldP spid="11" grpId="1" build="allAtOnce"/>
      <p:bldP spid="12" grpId="0" build="allAtOnce"/>
      <p:bldP spid="12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EECF08-19F6-41AA-B8FA-7308507D8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9259" y="0"/>
            <a:ext cx="13745981" cy="640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FD4644-416E-4959-B763-7AE77906885C}"/>
              </a:ext>
            </a:extLst>
          </p:cNvPr>
          <p:cNvSpPr txBox="1"/>
          <p:nvPr/>
        </p:nvSpPr>
        <p:spPr>
          <a:xfrm>
            <a:off x="3628571" y="-142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357C8-A14A-4F86-B47F-6795E8F5649B}"/>
              </a:ext>
            </a:extLst>
          </p:cNvPr>
          <p:cNvSpPr txBox="1"/>
          <p:nvPr/>
        </p:nvSpPr>
        <p:spPr>
          <a:xfrm>
            <a:off x="2755265" y="-2448469"/>
            <a:ext cx="7457491" cy="523220"/>
          </a:xfrm>
          <a:prstGeom prst="rect">
            <a:avLst/>
          </a:prstGeom>
          <a:solidFill>
            <a:srgbClr val="203864">
              <a:alpha val="70000"/>
            </a:srgbClr>
          </a:solidFill>
          <a:ln>
            <a:solidFill>
              <a:schemeClr val="bg1"/>
            </a:solidFill>
          </a:ln>
          <a:effectLst>
            <a:outerShdw blurRad="88900" dist="127000" dir="5400000" algn="ctr" rotWithShape="0">
              <a:schemeClr val="tx1">
                <a:alpha val="94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Hit the links while helping local area youth</a:t>
            </a:r>
          </a:p>
        </p:txBody>
      </p:sp>
    </p:spTree>
    <p:extLst>
      <p:ext uri="{BB962C8B-B14F-4D97-AF65-F5344CB8AC3E}">
        <p14:creationId xmlns:p14="http://schemas.microsoft.com/office/powerpoint/2010/main" val="97124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0">
        <p14:reveal/>
      </p:transition>
    </mc:Choice>
    <mc:Fallback>
      <p:transition spd="slow" advClick="0" advTm="35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grpId="0" nodeType="withEffect" p14:presetBounceEnd="2000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1.146 0.55804 L -0.17778 0.57143 " pathEditMode="relative" rAng="0" ptsTypes="AA" p14:bounceEnd="2000">
                                          <p:cBhvr>
                                            <p:cTn id="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6198" y="6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1.146 0.55804 L -0.17778 0.57143 " pathEditMode="relative" rAng="0" ptsTypes="AA">
                                          <p:cBhvr>
                                            <p:cTn id="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6198" y="6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03B187-97C2-4710-9075-628A6A4D3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640" y="0"/>
            <a:ext cx="1371464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63FEC1-D970-4A84-88DB-649937563FB4}"/>
              </a:ext>
            </a:extLst>
          </p:cNvPr>
          <p:cNvSpPr txBox="1"/>
          <p:nvPr/>
        </p:nvSpPr>
        <p:spPr>
          <a:xfrm>
            <a:off x="842652" y="-6350467"/>
            <a:ext cx="7047122" cy="461665"/>
          </a:xfrm>
          <a:prstGeom prst="rect">
            <a:avLst/>
          </a:prstGeom>
          <a:solidFill>
            <a:srgbClr val="203864">
              <a:alpha val="70000"/>
            </a:srgbClr>
          </a:solidFill>
          <a:ln>
            <a:solidFill>
              <a:schemeClr val="bg1"/>
            </a:solidFill>
          </a:ln>
          <a:effectLst>
            <a:outerShdw blurRad="88900" dist="127000" dir="5400000" algn="ctr" rotWithShape="0">
              <a:schemeClr val="tx1">
                <a:alpha val="94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Proceeds benefit the Youth Employment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E3F71-174E-428B-A03E-AB36E589DE1C}"/>
              </a:ext>
            </a:extLst>
          </p:cNvPr>
          <p:cNvSpPr txBox="1"/>
          <p:nvPr/>
        </p:nvSpPr>
        <p:spPr>
          <a:xfrm>
            <a:off x="-7607695" y="-3504501"/>
            <a:ext cx="6715300" cy="461665"/>
          </a:xfrm>
          <a:prstGeom prst="rect">
            <a:avLst/>
          </a:prstGeom>
          <a:solidFill>
            <a:srgbClr val="203864">
              <a:alpha val="70000"/>
            </a:srgbClr>
          </a:solidFill>
          <a:ln>
            <a:solidFill>
              <a:schemeClr val="bg1"/>
            </a:solidFill>
          </a:ln>
          <a:effectLst>
            <a:outerShdw blurRad="88900" dist="127000" dir="5400000" algn="ctr" rotWithShape="0">
              <a:schemeClr val="tx1">
                <a:alpha val="94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provide a first job for young job seekers</a:t>
            </a:r>
          </a:p>
        </p:txBody>
      </p:sp>
    </p:spTree>
    <p:extLst>
      <p:ext uri="{BB962C8B-B14F-4D97-AF65-F5344CB8AC3E}">
        <p14:creationId xmlns:p14="http://schemas.microsoft.com/office/powerpoint/2010/main" val="294505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250">
        <p:fade/>
      </p:transition>
    </mc:Choice>
    <mc:Fallback>
      <p:transition spd="med" advClick="0" advTm="625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grpId="0" nodeType="withEffect" p14:presetBounceEnd="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7361 1.13591 L 0.07361 1.1436 " pathEditMode="relative" rAng="0" ptsTypes="AA" p14:bounceEnd="2000">
                                          <p:cBhvr>
                                            <p:cTn id="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000" y="3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fill="hold" grpId="0" nodeType="withEffect" p14:presetBounceEnd="2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16857 1.31101 L 0.92934 1.28919 " pathEditMode="relative" rAng="0" ptsTypes="AA" p14:bounceEnd="2000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896" y="-10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7361 1.13591 L 0.07361 1.1436 " pathEditMode="relative" rAng="0" ptsTypes="AA">
                                          <p:cBhvr>
                                            <p:cTn id="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000" y="3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16857 1.31101 L 0.92934 1.28919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896" y="-10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9C620-5814-4EA7-884B-673BBAC83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" t="1143"/>
          <a:stretch/>
        </p:blipFill>
        <p:spPr>
          <a:xfrm>
            <a:off x="-188686" y="0"/>
            <a:ext cx="13861584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A4C47-7CCD-4808-B892-CC90684C4F2B}"/>
              </a:ext>
            </a:extLst>
          </p:cNvPr>
          <p:cNvSpPr txBox="1"/>
          <p:nvPr/>
        </p:nvSpPr>
        <p:spPr>
          <a:xfrm>
            <a:off x="862447" y="7525422"/>
            <a:ext cx="8281553" cy="1261884"/>
          </a:xfrm>
          <a:prstGeom prst="rect">
            <a:avLst/>
          </a:prstGeom>
          <a:solidFill>
            <a:srgbClr val="203864">
              <a:alpha val="70000"/>
            </a:srgbClr>
          </a:solidFill>
          <a:ln>
            <a:solidFill>
              <a:schemeClr val="bg1"/>
            </a:solidFill>
          </a:ln>
          <a:effectLst>
            <a:outerShdw blurRad="88900" dist="127000" dir="5400000" algn="ctr" rotWithShape="0">
              <a:schemeClr val="tx1">
                <a:alpha val="94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Enter your team and enjoy a round of golf at beautiful Hidden Lakes Golf course, paired with lunch, drinks, pizza, and prizes.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719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500">
        <p:fade/>
      </p:transition>
    </mc:Choice>
    <mc:Fallback>
      <p:transition spd="med" advClick="0" advTm="65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grpId="0" nodeType="withEffect" p14:presetBounceEnd="2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39253 -0.51811 L -0.05156 -0.50695 " pathEditMode="relative" rAng="0" ptsTypes="AA" p14:bounceEnd="2000">
                                          <p:cBhvr>
                                            <p:cTn id="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2205" y="5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39253 -0.51811 L -0.05156 -0.50695 " pathEditMode="relative" rAng="0" ptsTypes="AA">
                                          <p:cBhvr>
                                            <p:cTn id="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2205" y="5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2AB62C-6263-49C8-8DE9-2FE26841B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"/>
          <a:stretch/>
        </p:blipFill>
        <p:spPr>
          <a:xfrm>
            <a:off x="-1465481" y="0"/>
            <a:ext cx="1375563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2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250">
        <p14:reveal/>
      </p:transition>
    </mc:Choice>
    <mc:Fallback>
      <p:transition spd="slow" advClick="0" advTm="625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D0DEE2-B4F8-47FC-8AC4-CE5262F85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8231" y="-159657"/>
            <a:ext cx="13994868" cy="65604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29CA65-2D1C-4CA1-A816-54D076531048}"/>
              </a:ext>
            </a:extLst>
          </p:cNvPr>
          <p:cNvSpPr/>
          <p:nvPr/>
        </p:nvSpPr>
        <p:spPr>
          <a:xfrm>
            <a:off x="551543" y="-2571607"/>
            <a:ext cx="8737600" cy="1860407"/>
          </a:xfrm>
          <a:prstGeom prst="rect">
            <a:avLst/>
          </a:prstGeom>
          <a:solidFill>
            <a:srgbClr val="203864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4DA9CC-CFBD-421F-8F76-4548E24E9C55}"/>
              </a:ext>
            </a:extLst>
          </p:cNvPr>
          <p:cNvSpPr txBox="1"/>
          <p:nvPr/>
        </p:nvSpPr>
        <p:spPr>
          <a:xfrm>
            <a:off x="14503418" y="4470808"/>
            <a:ext cx="8281553" cy="1200329"/>
          </a:xfrm>
          <a:prstGeom prst="rect">
            <a:avLst/>
          </a:prstGeom>
          <a:solidFill>
            <a:srgbClr val="203864">
              <a:alpha val="70000"/>
            </a:srgbClr>
          </a:solidFill>
          <a:ln>
            <a:solidFill>
              <a:schemeClr val="bg1"/>
            </a:solidFill>
          </a:ln>
          <a:effectLst>
            <a:outerShdw blurRad="88900" dist="127000" dir="5400000" algn="ctr" rotWithShape="0">
              <a:schemeClr val="tx1">
                <a:alpha val="94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Can’t make the tournament on Sep. 19?</a:t>
            </a:r>
          </a:p>
          <a:p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Sponsors are still needed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to help further youth  employment in the local area!</a:t>
            </a:r>
          </a:p>
        </p:txBody>
      </p:sp>
    </p:spTree>
    <p:extLst>
      <p:ext uri="{BB962C8B-B14F-4D97-AF65-F5344CB8AC3E}">
        <p14:creationId xmlns:p14="http://schemas.microsoft.com/office/powerpoint/2010/main" val="428456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750">
        <p:fade/>
      </p:transition>
    </mc:Choice>
    <mc:Fallback>
      <p:transition spd="med" advClick="0" advTm="675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grpId="0" nodeType="withEffect" p14:presetBounceEnd="2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14514 -0.00049 L -1.52917 0.00943 " pathEditMode="relative" rAng="0" ptsTypes="AA" p14:bounceEnd="2000">
                                          <p:cBhvr>
                                            <p:cTn id="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201" y="4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14514 -0.00049 L -1.52917 0.00943 " pathEditMode="relative" rAng="0" ptsTypes="AA">
                                          <p:cBhvr>
                                            <p:cTn id="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201" y="4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orkforce-ks.com/communityoutreach/jobsforeyouth/JFYLogo.jpg">
            <a:extLst>
              <a:ext uri="{FF2B5EF4-FFF2-40B4-BE49-F238E27FC236}">
                <a16:creationId xmlns:a16="http://schemas.microsoft.com/office/drawing/2014/main" id="{6B23DE62-C9AE-470D-ADFD-6AEF5A5D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591" y="-1129737"/>
            <a:ext cx="3453883" cy="225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workforce-ks.com/communityoutreach/jobsforeyouth/Integra-Employee-Owned.jpg">
            <a:extLst>
              <a:ext uri="{FF2B5EF4-FFF2-40B4-BE49-F238E27FC236}">
                <a16:creationId xmlns:a16="http://schemas.microsoft.com/office/drawing/2014/main" id="{6B7F436A-0FF8-45C2-959A-30C6BFA43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6" y="1135403"/>
            <a:ext cx="7268464" cy="276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orkforce-ks.com/communityoutreach/jobsforeyouth/MeritrustLogosredbkgrd.jpg">
            <a:extLst>
              <a:ext uri="{FF2B5EF4-FFF2-40B4-BE49-F238E27FC236}">
                <a16:creationId xmlns:a16="http://schemas.microsoft.com/office/drawing/2014/main" id="{AAA83CD2-9812-456B-B93F-B4E6483A3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505" y="4209818"/>
            <a:ext cx="4026991" cy="162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https://workforce-ks.com/communityoutreach/jobsforeyouth/AGH.jpg">
            <a:extLst>
              <a:ext uri="{FF2B5EF4-FFF2-40B4-BE49-F238E27FC236}">
                <a16:creationId xmlns:a16="http://schemas.microsoft.com/office/drawing/2014/main" id="{82558EC9-2F4C-4BBF-AC1A-798993E921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4" y="-2243023"/>
            <a:ext cx="171334" cy="17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https://workforce-ks.com/communityoutreach/jobsforeyouth/BombardierLogo.jpg">
            <a:extLst>
              <a:ext uri="{FF2B5EF4-FFF2-40B4-BE49-F238E27FC236}">
                <a16:creationId xmlns:a16="http://schemas.microsoft.com/office/drawing/2014/main" id="{99C5D4AF-A1AE-42E4-83BF-CA77D57EF0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4" y="-353898"/>
            <a:ext cx="171334" cy="17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3" name="Picture 29" descr="https://workforce-ks.com/communityoutreach/jobsforeyouth/PECLogo.jpg">
            <a:extLst>
              <a:ext uri="{FF2B5EF4-FFF2-40B4-BE49-F238E27FC236}">
                <a16:creationId xmlns:a16="http://schemas.microsoft.com/office/drawing/2014/main" id="{82B93056-1043-48EE-85DC-28554657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29845338"/>
            <a:ext cx="5058827" cy="18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5C32E5-29B2-48B1-AB0F-8A1BC966FEED}"/>
              </a:ext>
            </a:extLst>
          </p:cNvPr>
          <p:cNvSpPr txBox="1"/>
          <p:nvPr/>
        </p:nvSpPr>
        <p:spPr>
          <a:xfrm>
            <a:off x="792023" y="522514"/>
            <a:ext cx="755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203864"/>
                </a:solidFill>
                <a:latin typeface="Arial Black" panose="020B0A04020102020204" pitchFamily="34" charset="0"/>
              </a:rPr>
              <a:t>THANK YOU  </a:t>
            </a:r>
            <a:r>
              <a:rPr lang="en-US" sz="2400" dirty="0">
                <a:solidFill>
                  <a:srgbClr val="203864"/>
                </a:solidFill>
                <a:latin typeface="Arial Black" panose="020B0A04020102020204" pitchFamily="34" charset="0"/>
              </a:rPr>
              <a:t>TO OUR CURRENT SPONSORS</a:t>
            </a:r>
          </a:p>
        </p:txBody>
      </p:sp>
    </p:spTree>
    <p:extLst>
      <p:ext uri="{BB962C8B-B14F-4D97-AF65-F5344CB8AC3E}">
        <p14:creationId xmlns:p14="http://schemas.microsoft.com/office/powerpoint/2010/main" val="2535259357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orkforce-ks.com/communityoutreach/jobsforeyouth/JFYLogo.jpg">
            <a:extLst>
              <a:ext uri="{FF2B5EF4-FFF2-40B4-BE49-F238E27FC236}">
                <a16:creationId xmlns:a16="http://schemas.microsoft.com/office/drawing/2014/main" id="{6B23DE62-C9AE-470D-ADFD-6AEF5A5D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591" y="-1129737"/>
            <a:ext cx="3453883" cy="225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https://workforce-ks.com/communityoutreach/jobsforeyouth/AGH.jpg">
            <a:extLst>
              <a:ext uri="{FF2B5EF4-FFF2-40B4-BE49-F238E27FC236}">
                <a16:creationId xmlns:a16="http://schemas.microsoft.com/office/drawing/2014/main" id="{82558EC9-2F4C-4BBF-AC1A-798993E921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4" y="-2243023"/>
            <a:ext cx="171334" cy="17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https://workforce-ks.com/communityoutreach/jobsforeyouth/BombardierLogo.jpg">
            <a:extLst>
              <a:ext uri="{FF2B5EF4-FFF2-40B4-BE49-F238E27FC236}">
                <a16:creationId xmlns:a16="http://schemas.microsoft.com/office/drawing/2014/main" id="{99C5D4AF-A1AE-42E4-83BF-CA77D57EF0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4" y="-353898"/>
            <a:ext cx="171334" cy="17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3" name="Picture 29" descr="https://workforce-ks.com/communityoutreach/jobsforeyouth/PECLogo.jpg">
            <a:extLst>
              <a:ext uri="{FF2B5EF4-FFF2-40B4-BE49-F238E27FC236}">
                <a16:creationId xmlns:a16="http://schemas.microsoft.com/office/drawing/2014/main" id="{82B93056-1043-48EE-85DC-28554657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29845338"/>
            <a:ext cx="5058827" cy="18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orkforce-ks.com/communityoutreach/jobsforeyouth/AGHLogo.jpg">
            <a:extLst>
              <a:ext uri="{FF2B5EF4-FFF2-40B4-BE49-F238E27FC236}">
                <a16:creationId xmlns:a16="http://schemas.microsoft.com/office/drawing/2014/main" id="{D5D801BA-AD56-4E94-863F-D2868FDF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98" y="633092"/>
            <a:ext cx="1416555" cy="5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ttps://workforce-ks.com/communityoutreach/jobsforeyouth/AscensionLogoHoriz62623.png">
            <a:extLst>
              <a:ext uri="{FF2B5EF4-FFF2-40B4-BE49-F238E27FC236}">
                <a16:creationId xmlns:a16="http://schemas.microsoft.com/office/drawing/2014/main" id="{79D0CC01-36B6-4ACA-8385-87411B2E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96" y="660253"/>
            <a:ext cx="2124997" cy="5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workforce-ks.com/communityoutreach/jobsforeyouth/BlackHillsEnergy2023.png">
            <a:extLst>
              <a:ext uri="{FF2B5EF4-FFF2-40B4-BE49-F238E27FC236}">
                <a16:creationId xmlns:a16="http://schemas.microsoft.com/office/drawing/2014/main" id="{6F3D5237-3B6D-4BEC-8D49-FFCD517AA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39" y="516241"/>
            <a:ext cx="1519071" cy="96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https://workforce-ks.com/communityoutreach/jobsforeyouth/BombardierLogo8824.png">
            <a:extLst>
              <a:ext uri="{FF2B5EF4-FFF2-40B4-BE49-F238E27FC236}">
                <a16:creationId xmlns:a16="http://schemas.microsoft.com/office/drawing/2014/main" id="{A6BAE814-AE38-436F-9AEA-D0575E21B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88" y="478954"/>
            <a:ext cx="1536934" cy="86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workforce-ks.com/communityoutreach/jobsforeyouth/GoodwillLogo.png">
            <a:extLst>
              <a:ext uri="{FF2B5EF4-FFF2-40B4-BE49-F238E27FC236}">
                <a16:creationId xmlns:a16="http://schemas.microsoft.com/office/drawing/2014/main" id="{A70DCD4D-65AB-4554-856E-7C712AC8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851" y="1837307"/>
            <a:ext cx="2100672" cy="8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https://workforce-ks.com/communityoutreach/jobsforeyouth/IBEWLogo72424.jpg">
            <a:extLst>
              <a:ext uri="{FF2B5EF4-FFF2-40B4-BE49-F238E27FC236}">
                <a16:creationId xmlns:a16="http://schemas.microsoft.com/office/drawing/2014/main" id="{1676BA1B-E1B7-4FC1-AB91-15A33A2C8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00" y="2972884"/>
            <a:ext cx="1131314" cy="14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workforce-ks.com/communityoutreach/jobsforeyouth/KWCH_12_BLACK.jpg">
            <a:extLst>
              <a:ext uri="{FF2B5EF4-FFF2-40B4-BE49-F238E27FC236}">
                <a16:creationId xmlns:a16="http://schemas.microsoft.com/office/drawing/2014/main" id="{DB0990DA-E8D5-436F-B08F-943C065F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89" y="2075639"/>
            <a:ext cx="1691729" cy="38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https://workforce-ks.com/communityoutreach/jobsforeyouth/ManpowerPrintStackedLogo.jpg">
            <a:extLst>
              <a:ext uri="{FF2B5EF4-FFF2-40B4-BE49-F238E27FC236}">
                <a16:creationId xmlns:a16="http://schemas.microsoft.com/office/drawing/2014/main" id="{472FBBA2-C9A8-47E8-9375-AC3809A0D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53" y="3110213"/>
            <a:ext cx="1115641" cy="91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s://workforce-ks.com/communityoutreach/jobsforeyouth/NECAKSLogo.jpg">
            <a:extLst>
              <a:ext uri="{FF2B5EF4-FFF2-40B4-BE49-F238E27FC236}">
                <a16:creationId xmlns:a16="http://schemas.microsoft.com/office/drawing/2014/main" id="{3B8F5D76-4FF7-483E-8986-F771BE0EC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26" y="1822449"/>
            <a:ext cx="1234540" cy="72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https://workforce-ks.com/communityoutreach/jobsforeyouth/NIARLogoandText-01.png">
            <a:extLst>
              <a:ext uri="{FF2B5EF4-FFF2-40B4-BE49-F238E27FC236}">
                <a16:creationId xmlns:a16="http://schemas.microsoft.com/office/drawing/2014/main" id="{1954D503-624B-400D-A858-2919E832F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22" y="2934077"/>
            <a:ext cx="2639499" cy="119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s://workforce-ks.com/communityoutreach/jobsforeyouth/PlumbersPipefittersLogo.jpg">
            <a:extLst>
              <a:ext uri="{FF2B5EF4-FFF2-40B4-BE49-F238E27FC236}">
                <a16:creationId xmlns:a16="http://schemas.microsoft.com/office/drawing/2014/main" id="{DA8A9EBB-1B4C-406B-919E-EA718704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95" y="3039835"/>
            <a:ext cx="1103565" cy="11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https://workforce-ks.com/communityoutreach/jobsforeyouth/Skyward_Horiz_4cp.png">
            <a:extLst>
              <a:ext uri="{FF2B5EF4-FFF2-40B4-BE49-F238E27FC236}">
                <a16:creationId xmlns:a16="http://schemas.microsoft.com/office/drawing/2014/main" id="{3DDA58A9-DC51-4EEE-9914-4D385B044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05" y="4870017"/>
            <a:ext cx="1544666" cy="5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https://workforce-ks.com/communityoutreach/jobsforeyouth/SpiritLogoBlue7124.jpg">
            <a:extLst>
              <a:ext uri="{FF2B5EF4-FFF2-40B4-BE49-F238E27FC236}">
                <a16:creationId xmlns:a16="http://schemas.microsoft.com/office/drawing/2014/main" id="{7EF25EDE-31E1-4C2F-81B0-BDB876700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61" y="4418170"/>
            <a:ext cx="1906644" cy="9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 descr="https://workforce-ks.com/communityoutreach/jobsforeyouth/textron.png">
            <a:extLst>
              <a:ext uri="{FF2B5EF4-FFF2-40B4-BE49-F238E27FC236}">
                <a16:creationId xmlns:a16="http://schemas.microsoft.com/office/drawing/2014/main" id="{44690CD9-AA93-4402-8C0B-A17CAABB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942" y="4557921"/>
            <a:ext cx="1948930" cy="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CPRF [Converted]">
            <a:extLst>
              <a:ext uri="{FF2B5EF4-FFF2-40B4-BE49-F238E27FC236}">
                <a16:creationId xmlns:a16="http://schemas.microsoft.com/office/drawing/2014/main" id="{5A2437C1-64FA-492D-A425-88230C52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0" y="1934712"/>
            <a:ext cx="1199341" cy="5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orkforce-ks.com/communityoutreach/jobsforeyouth/SheetMetalWorkersLogo.png">
            <a:extLst>
              <a:ext uri="{FF2B5EF4-FFF2-40B4-BE49-F238E27FC236}">
                <a16:creationId xmlns:a16="http://schemas.microsoft.com/office/drawing/2014/main" id="{DBD170A3-AC83-4E7B-9C8D-F278EA7C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4" y="4484436"/>
            <a:ext cx="2269012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44557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3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3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5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8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5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</TotalTime>
  <Words>103</Words>
  <Application>Microsoft Office PowerPoint</Application>
  <PresentationFormat>Custom</PresentationFormat>
  <Paragraphs>11</Paragraphs>
  <Slides>12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Aharoni</vt:lpstr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Jamey Regier</dc:creator>
  <cp:lastModifiedBy>Jamey Regier</cp:lastModifiedBy>
  <cp:revision>62</cp:revision>
  <dcterms:created xsi:type="dcterms:W3CDTF">2024-08-27T15:45:56Z</dcterms:created>
  <dcterms:modified xsi:type="dcterms:W3CDTF">2024-08-29T16:17:03Z</dcterms:modified>
</cp:coreProperties>
</file>